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9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1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2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5.xml" ContentType="application/vnd.openxmlformats-officedocument.presentationml.tags+xml"/>
  <Override PartName="/ppt/notesSlides/notesSlide2.xml" ContentType="application/vnd.openxmlformats-officedocument.presentationml.notesSlide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notesSlides/notesSlide5.xml" ContentType="application/vnd.openxmlformats-officedocument.presentationml.notesSlide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tags/tag51.xml" ContentType="application/vnd.openxmlformats-officedocument.presentationml.tags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ags/tag55.xml" ContentType="application/vnd.openxmlformats-officedocument.presentationml.tags+xml"/>
  <Override PartName="/ppt/notesSlides/notesSlide12.xml" ContentType="application/vnd.openxmlformats-officedocument.presentationml.notesSlide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notesSlides/notesSlide14.xml" ContentType="application/vnd.openxmlformats-officedocument.presentationml.notesSlide+xml"/>
  <Override PartName="/ppt/tags/tag58.xml" ContentType="application/vnd.openxmlformats-officedocument.presentationml.tags+xml"/>
  <Override PartName="/ppt/notesSlides/notesSlide1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1" r:id="rId1"/>
    <p:sldMasterId id="2147483729" r:id="rId2"/>
    <p:sldMasterId id="2147483744" r:id="rId3"/>
    <p:sldMasterId id="2147483759" r:id="rId4"/>
    <p:sldMasterId id="2147483775" r:id="rId5"/>
    <p:sldMasterId id="2147483780" r:id="rId6"/>
    <p:sldMasterId id="2147483793" r:id="rId7"/>
    <p:sldMasterId id="2147483809" r:id="rId8"/>
    <p:sldMasterId id="2147483897" r:id="rId9"/>
    <p:sldMasterId id="2147483913" r:id="rId10"/>
    <p:sldMasterId id="2147483918" r:id="rId11"/>
    <p:sldMasterId id="2147483934" r:id="rId12"/>
    <p:sldMasterId id="2147483949" r:id="rId13"/>
    <p:sldMasterId id="2147484034" r:id="rId14"/>
  </p:sldMasterIdLst>
  <p:notesMasterIdLst>
    <p:notesMasterId r:id="rId36"/>
  </p:notesMasterIdLst>
  <p:handoutMasterIdLst>
    <p:handoutMasterId r:id="rId37"/>
  </p:handoutMasterIdLst>
  <p:sldIdLst>
    <p:sldId id="258" r:id="rId15"/>
    <p:sldId id="275" r:id="rId16"/>
    <p:sldId id="262" r:id="rId17"/>
    <p:sldId id="261" r:id="rId18"/>
    <p:sldId id="263" r:id="rId19"/>
    <p:sldId id="260" r:id="rId20"/>
    <p:sldId id="264" r:id="rId21"/>
    <p:sldId id="276" r:id="rId22"/>
    <p:sldId id="277" r:id="rId23"/>
    <p:sldId id="278" r:id="rId24"/>
    <p:sldId id="286" r:id="rId25"/>
    <p:sldId id="265" r:id="rId26"/>
    <p:sldId id="271" r:id="rId27"/>
    <p:sldId id="285" r:id="rId28"/>
    <p:sldId id="279" r:id="rId29"/>
    <p:sldId id="284" r:id="rId30"/>
    <p:sldId id="281" r:id="rId31"/>
    <p:sldId id="274" r:id="rId32"/>
    <p:sldId id="283" r:id="rId33"/>
    <p:sldId id="282" r:id="rId34"/>
    <p:sldId id="259" r:id="rId35"/>
  </p:sldIdLst>
  <p:sldSz cx="10693400" cy="7561263"/>
  <p:notesSz cx="6858000" cy="9926638"/>
  <p:custDataLst>
    <p:tags r:id="rId38"/>
  </p:custDataLst>
  <p:defaultTextStyle>
    <a:defPPr>
      <a:defRPr lang="de-DE"/>
    </a:defPPr>
    <a:lvl1pPr marL="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D7CC60E-6467-4273-AADC-4BE9D57CF411}">
          <p14:sldIdLst>
            <p14:sldId id="258"/>
            <p14:sldId id="275"/>
            <p14:sldId id="262"/>
            <p14:sldId id="261"/>
            <p14:sldId id="263"/>
            <p14:sldId id="260"/>
            <p14:sldId id="264"/>
            <p14:sldId id="276"/>
            <p14:sldId id="277"/>
            <p14:sldId id="278"/>
            <p14:sldId id="286"/>
            <p14:sldId id="265"/>
            <p14:sldId id="271"/>
            <p14:sldId id="285"/>
            <p14:sldId id="279"/>
            <p14:sldId id="284"/>
            <p14:sldId id="281"/>
            <p14:sldId id="274"/>
            <p14:sldId id="283"/>
            <p14:sldId id="282"/>
          </p14:sldIdLst>
        </p14:section>
        <p14:section name="Abschluss" id="{C400ED4F-A179-4A03-8735-AE8BC9B30453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468" userDrawn="1">
          <p15:clr>
            <a:srgbClr val="A4A3A4"/>
          </p15:clr>
        </p15:guide>
        <p15:guide id="4" pos="3345" userDrawn="1">
          <p15:clr>
            <a:srgbClr val="A4A3A4"/>
          </p15:clr>
        </p15:guide>
        <p15:guide id="5" orient="horz" pos="3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3"/>
    <a:srgbClr val="D2B89E"/>
    <a:srgbClr val="CD5C06"/>
    <a:srgbClr val="FFFFFF"/>
    <a:srgbClr val="FED9BD"/>
    <a:srgbClr val="FFD1AD"/>
    <a:srgbClr val="F97B76"/>
    <a:srgbClr val="1D9EFF"/>
    <a:srgbClr val="555555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6" autoAdjust="0"/>
    <p:restoredTop sz="74909" autoAdjust="0"/>
  </p:normalViewPr>
  <p:slideViewPr>
    <p:cSldViewPr snapToGrid="0">
      <p:cViewPr varScale="1">
        <p:scale>
          <a:sx n="60" d="100"/>
          <a:sy n="60" d="100"/>
        </p:scale>
        <p:origin x="1742" y="53"/>
      </p:cViewPr>
      <p:guideLst>
        <p:guide orient="horz" pos="4468"/>
        <p:guide pos="3345"/>
        <p:guide orient="horz" pos="3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AC123-1C33-4285-84A4-A37D3319BEA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EBA6E806-95C2-41FE-AD06-E7AC41841D84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/>
            <a:t>Observation</a:t>
          </a:r>
          <a:endParaRPr lang="de-DE" sz="1800" dirty="0"/>
        </a:p>
      </dgm:t>
    </dgm:pt>
    <dgm:pt modelId="{CDFB7AD6-046F-4C09-8178-3EB5A2CE6D93}" type="parTrans" cxnId="{4356B8F7-56F6-4067-9B2C-09C200126776}">
      <dgm:prSet/>
      <dgm:spPr/>
      <dgm:t>
        <a:bodyPr/>
        <a:lstStyle/>
        <a:p>
          <a:endParaRPr lang="de-DE" sz="1800"/>
        </a:p>
      </dgm:t>
    </dgm:pt>
    <dgm:pt modelId="{550B59DD-E3AE-4D96-81B1-325189D5AA27}" type="sibTrans" cxnId="{4356B8F7-56F6-4067-9B2C-09C200126776}">
      <dgm:prSet/>
      <dgm:spPr/>
      <dgm:t>
        <a:bodyPr/>
        <a:lstStyle/>
        <a:p>
          <a:endParaRPr lang="de-DE" sz="1800"/>
        </a:p>
      </dgm:t>
    </dgm:pt>
    <dgm:pt modelId="{CC3DB214-C778-4746-931E-10DB4A229AC1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/>
            <a:t>Imitation</a:t>
          </a:r>
          <a:endParaRPr lang="de-DE" sz="1800" dirty="0"/>
        </a:p>
      </dgm:t>
    </dgm:pt>
    <dgm:pt modelId="{30895005-1FB6-45B7-8CC7-C3662EC32ED1}" type="parTrans" cxnId="{589BB974-02FA-407F-B275-2EC0FB1712C0}">
      <dgm:prSet/>
      <dgm:spPr/>
      <dgm:t>
        <a:bodyPr/>
        <a:lstStyle/>
        <a:p>
          <a:endParaRPr lang="de-DE" sz="1800"/>
        </a:p>
      </dgm:t>
    </dgm:pt>
    <dgm:pt modelId="{2B2D45CD-C9D9-4CC1-AA28-0466C9596E47}" type="sibTrans" cxnId="{589BB974-02FA-407F-B275-2EC0FB1712C0}">
      <dgm:prSet/>
      <dgm:spPr/>
      <dgm:t>
        <a:bodyPr/>
        <a:lstStyle/>
        <a:p>
          <a:endParaRPr lang="de-DE" sz="1800"/>
        </a:p>
      </dgm:t>
    </dgm:pt>
    <dgm:pt modelId="{4F537655-D002-4C5B-82FF-D00EB58B054C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/>
            <a:t>Experience</a:t>
          </a:r>
          <a:endParaRPr lang="de-DE" sz="1800" dirty="0"/>
        </a:p>
      </dgm:t>
    </dgm:pt>
    <dgm:pt modelId="{A27DDF2A-226D-41A3-A776-B8BA2F21E4E9}" type="parTrans" cxnId="{279A49BB-B12F-4DED-913E-5E85E7F47ED0}">
      <dgm:prSet/>
      <dgm:spPr/>
      <dgm:t>
        <a:bodyPr/>
        <a:lstStyle/>
        <a:p>
          <a:endParaRPr lang="de-DE" sz="1800"/>
        </a:p>
      </dgm:t>
    </dgm:pt>
    <dgm:pt modelId="{837EF4F8-0C82-45F0-8361-304F7271A817}" type="sibTrans" cxnId="{279A49BB-B12F-4DED-913E-5E85E7F47ED0}">
      <dgm:prSet/>
      <dgm:spPr/>
      <dgm:t>
        <a:bodyPr/>
        <a:lstStyle/>
        <a:p>
          <a:endParaRPr lang="de-DE" sz="1800"/>
        </a:p>
      </dgm:t>
    </dgm:pt>
    <dgm:pt modelId="{A5521E76-319D-4AB4-8C51-CB336E80D5C3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/>
            <a:t>Adaption</a:t>
          </a:r>
          <a:endParaRPr lang="de-DE" sz="1800" dirty="0"/>
        </a:p>
      </dgm:t>
    </dgm:pt>
    <dgm:pt modelId="{F2252632-37B0-44FC-9A04-97AE88CE5323}" type="parTrans" cxnId="{B6BC7104-B806-4233-9DAA-420145EA156E}">
      <dgm:prSet/>
      <dgm:spPr/>
      <dgm:t>
        <a:bodyPr/>
        <a:lstStyle/>
        <a:p>
          <a:endParaRPr lang="de-DE" sz="1800"/>
        </a:p>
      </dgm:t>
    </dgm:pt>
    <dgm:pt modelId="{0D7B707C-68E0-4295-99D8-FE37C9A6B801}" type="sibTrans" cxnId="{B6BC7104-B806-4233-9DAA-420145EA156E}">
      <dgm:prSet/>
      <dgm:spPr/>
      <dgm:t>
        <a:bodyPr/>
        <a:lstStyle/>
        <a:p>
          <a:endParaRPr lang="de-DE" sz="1800"/>
        </a:p>
      </dgm:t>
    </dgm:pt>
    <dgm:pt modelId="{30FACC6C-2242-419F-932F-4F4E5A4B3769}" type="pres">
      <dgm:prSet presAssocID="{AF5AC123-1C33-4285-84A4-A37D3319BEAB}" presName="Name0" presStyleCnt="0">
        <dgm:presLayoutVars>
          <dgm:dir/>
          <dgm:animLvl val="lvl"/>
          <dgm:resizeHandles val="exact"/>
        </dgm:presLayoutVars>
      </dgm:prSet>
      <dgm:spPr/>
    </dgm:pt>
    <dgm:pt modelId="{978A44F8-EEC0-4714-BA97-66C177615D52}" type="pres">
      <dgm:prSet presAssocID="{EBA6E806-95C2-41FE-AD06-E7AC41841D84}" presName="parTxOnly" presStyleLbl="node1" presStyleIdx="0" presStyleCnt="4" custLinFactNeighborX="-1717" custLinFactNeighborY="-9133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18A563B5-0057-49E5-97A7-6A24D4C7E281}" type="pres">
      <dgm:prSet presAssocID="{550B59DD-E3AE-4D96-81B1-325189D5AA27}" presName="parTxOnlySpace" presStyleCnt="0"/>
      <dgm:spPr/>
    </dgm:pt>
    <dgm:pt modelId="{594A77F9-D865-4CF1-9988-ADF1DA66EB48}" type="pres">
      <dgm:prSet presAssocID="{CC3DB214-C778-4746-931E-10DB4A229AC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EF6556-9DDC-4726-89ED-BC142D1B2D19}" type="pres">
      <dgm:prSet presAssocID="{2B2D45CD-C9D9-4CC1-AA28-0466C9596E47}" presName="parTxOnlySpace" presStyleCnt="0"/>
      <dgm:spPr/>
    </dgm:pt>
    <dgm:pt modelId="{6DD979A7-D868-405E-BBF3-8290613ADD19}" type="pres">
      <dgm:prSet presAssocID="{4F537655-D002-4C5B-82FF-D00EB58B05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227091-3099-4195-90C0-0A4DAC652218}" type="pres">
      <dgm:prSet presAssocID="{837EF4F8-0C82-45F0-8361-304F7271A817}" presName="parTxOnlySpace" presStyleCnt="0"/>
      <dgm:spPr/>
    </dgm:pt>
    <dgm:pt modelId="{A766BD3C-4495-4819-93DD-EFD776960079}" type="pres">
      <dgm:prSet presAssocID="{A5521E76-319D-4AB4-8C51-CB336E80D5C3}" presName="parTxOnly" presStyleLbl="node1" presStyleIdx="3" presStyleCnt="4" custLinFactY="56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356B8F7-56F6-4067-9B2C-09C200126776}" srcId="{AF5AC123-1C33-4285-84A4-A37D3319BEAB}" destId="{EBA6E806-95C2-41FE-AD06-E7AC41841D84}" srcOrd="0" destOrd="0" parTransId="{CDFB7AD6-046F-4C09-8178-3EB5A2CE6D93}" sibTransId="{550B59DD-E3AE-4D96-81B1-325189D5AA27}"/>
    <dgm:cxn modelId="{B6BC7104-B806-4233-9DAA-420145EA156E}" srcId="{AF5AC123-1C33-4285-84A4-A37D3319BEAB}" destId="{A5521E76-319D-4AB4-8C51-CB336E80D5C3}" srcOrd="3" destOrd="0" parTransId="{F2252632-37B0-44FC-9A04-97AE88CE5323}" sibTransId="{0D7B707C-68E0-4295-99D8-FE37C9A6B801}"/>
    <dgm:cxn modelId="{589BB974-02FA-407F-B275-2EC0FB1712C0}" srcId="{AF5AC123-1C33-4285-84A4-A37D3319BEAB}" destId="{CC3DB214-C778-4746-931E-10DB4A229AC1}" srcOrd="1" destOrd="0" parTransId="{30895005-1FB6-45B7-8CC7-C3662EC32ED1}" sibTransId="{2B2D45CD-C9D9-4CC1-AA28-0466C9596E47}"/>
    <dgm:cxn modelId="{C7B7E9FB-5B55-4749-A96F-7987BD2FFE47}" type="presOf" srcId="{A5521E76-319D-4AB4-8C51-CB336E80D5C3}" destId="{A766BD3C-4495-4819-93DD-EFD776960079}" srcOrd="0" destOrd="0" presId="urn:microsoft.com/office/officeart/2005/8/layout/chevron1"/>
    <dgm:cxn modelId="{279A49BB-B12F-4DED-913E-5E85E7F47ED0}" srcId="{AF5AC123-1C33-4285-84A4-A37D3319BEAB}" destId="{4F537655-D002-4C5B-82FF-D00EB58B054C}" srcOrd="2" destOrd="0" parTransId="{A27DDF2A-226D-41A3-A776-B8BA2F21E4E9}" sibTransId="{837EF4F8-0C82-45F0-8361-304F7271A817}"/>
    <dgm:cxn modelId="{0DF58D8B-B971-4ABA-89C6-4AD4B41D71BA}" type="presOf" srcId="{4F537655-D002-4C5B-82FF-D00EB58B054C}" destId="{6DD979A7-D868-405E-BBF3-8290613ADD19}" srcOrd="0" destOrd="0" presId="urn:microsoft.com/office/officeart/2005/8/layout/chevron1"/>
    <dgm:cxn modelId="{1ADAA251-244B-490A-A75B-72E78AF1BF5B}" type="presOf" srcId="{EBA6E806-95C2-41FE-AD06-E7AC41841D84}" destId="{978A44F8-EEC0-4714-BA97-66C177615D52}" srcOrd="0" destOrd="0" presId="urn:microsoft.com/office/officeart/2005/8/layout/chevron1"/>
    <dgm:cxn modelId="{35F7886F-DB48-4283-AA9F-6F55DCD38164}" type="presOf" srcId="{CC3DB214-C778-4746-931E-10DB4A229AC1}" destId="{594A77F9-D865-4CF1-9988-ADF1DA66EB48}" srcOrd="0" destOrd="0" presId="urn:microsoft.com/office/officeart/2005/8/layout/chevron1"/>
    <dgm:cxn modelId="{5CECCFE0-A8EE-4419-A9B0-4044E2C82C17}" type="presOf" srcId="{AF5AC123-1C33-4285-84A4-A37D3319BEAB}" destId="{30FACC6C-2242-419F-932F-4F4E5A4B3769}" srcOrd="0" destOrd="0" presId="urn:microsoft.com/office/officeart/2005/8/layout/chevron1"/>
    <dgm:cxn modelId="{5783DD07-C41A-4534-841F-62AE7F88D030}" type="presParOf" srcId="{30FACC6C-2242-419F-932F-4F4E5A4B3769}" destId="{978A44F8-EEC0-4714-BA97-66C177615D52}" srcOrd="0" destOrd="0" presId="urn:microsoft.com/office/officeart/2005/8/layout/chevron1"/>
    <dgm:cxn modelId="{13BB6318-3911-4E0D-BDD7-A2C583064E82}" type="presParOf" srcId="{30FACC6C-2242-419F-932F-4F4E5A4B3769}" destId="{18A563B5-0057-49E5-97A7-6A24D4C7E281}" srcOrd="1" destOrd="0" presId="urn:microsoft.com/office/officeart/2005/8/layout/chevron1"/>
    <dgm:cxn modelId="{CA1887B9-7A62-4D45-B9EA-61C4E3DE2AF7}" type="presParOf" srcId="{30FACC6C-2242-419F-932F-4F4E5A4B3769}" destId="{594A77F9-D865-4CF1-9988-ADF1DA66EB48}" srcOrd="2" destOrd="0" presId="urn:microsoft.com/office/officeart/2005/8/layout/chevron1"/>
    <dgm:cxn modelId="{E0EA0F67-2061-4074-97F8-F7C48AA783B9}" type="presParOf" srcId="{30FACC6C-2242-419F-932F-4F4E5A4B3769}" destId="{89EF6556-9DDC-4726-89ED-BC142D1B2D19}" srcOrd="3" destOrd="0" presId="urn:microsoft.com/office/officeart/2005/8/layout/chevron1"/>
    <dgm:cxn modelId="{6B090EBE-F57B-47FC-9E14-764CDDEA5240}" type="presParOf" srcId="{30FACC6C-2242-419F-932F-4F4E5A4B3769}" destId="{6DD979A7-D868-405E-BBF3-8290613ADD19}" srcOrd="4" destOrd="0" presId="urn:microsoft.com/office/officeart/2005/8/layout/chevron1"/>
    <dgm:cxn modelId="{4D7DBF9F-24CC-4B71-BFC4-61366D883299}" type="presParOf" srcId="{30FACC6C-2242-419F-932F-4F4E5A4B3769}" destId="{77227091-3099-4195-90C0-0A4DAC652218}" srcOrd="5" destOrd="0" presId="urn:microsoft.com/office/officeart/2005/8/layout/chevron1"/>
    <dgm:cxn modelId="{7DCE2DCC-B73A-4098-A9E5-79E000DC73F4}" type="presParOf" srcId="{30FACC6C-2242-419F-932F-4F4E5A4B3769}" destId="{A766BD3C-4495-4819-93DD-EFD776960079}" srcOrd="6" destOrd="0" presId="urn:microsoft.com/office/officeart/2005/8/layout/chevr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5AC123-1C33-4285-84A4-A37D3319BEA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EBA6E806-95C2-41FE-AD06-E7AC41841D84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>
              <a:solidFill>
                <a:schemeClr val="tx1"/>
              </a:solidFill>
            </a:rPr>
            <a:t>Observation</a:t>
          </a:r>
          <a:endParaRPr lang="de-DE" sz="1800" dirty="0">
            <a:solidFill>
              <a:schemeClr val="tx1"/>
            </a:solidFill>
          </a:endParaRPr>
        </a:p>
      </dgm:t>
    </dgm:pt>
    <dgm:pt modelId="{CDFB7AD6-046F-4C09-8178-3EB5A2CE6D93}" type="parTrans" cxnId="{4356B8F7-56F6-4067-9B2C-09C200126776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550B59DD-E3AE-4D96-81B1-325189D5AA27}" type="sibTrans" cxnId="{4356B8F7-56F6-4067-9B2C-09C200126776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CC3DB214-C778-4746-931E-10DB4A229AC1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>
              <a:solidFill>
                <a:schemeClr val="tx1"/>
              </a:solidFill>
            </a:rPr>
            <a:t>Imitation</a:t>
          </a:r>
          <a:endParaRPr lang="de-DE" sz="1800" dirty="0">
            <a:solidFill>
              <a:schemeClr val="tx1"/>
            </a:solidFill>
          </a:endParaRPr>
        </a:p>
      </dgm:t>
    </dgm:pt>
    <dgm:pt modelId="{30895005-1FB6-45B7-8CC7-C3662EC32ED1}" type="parTrans" cxnId="{589BB974-02FA-407F-B275-2EC0FB1712C0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2B2D45CD-C9D9-4CC1-AA28-0466C9596E47}" type="sibTrans" cxnId="{589BB974-02FA-407F-B275-2EC0FB1712C0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4F537655-D002-4C5B-82FF-D00EB58B054C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>
              <a:solidFill>
                <a:schemeClr val="tx1"/>
              </a:solidFill>
            </a:rPr>
            <a:t>Experience</a:t>
          </a:r>
          <a:endParaRPr lang="de-DE" sz="1800" dirty="0">
            <a:solidFill>
              <a:schemeClr val="tx1"/>
            </a:solidFill>
          </a:endParaRPr>
        </a:p>
      </dgm:t>
    </dgm:pt>
    <dgm:pt modelId="{A27DDF2A-226D-41A3-A776-B8BA2F21E4E9}" type="parTrans" cxnId="{279A49BB-B12F-4DED-913E-5E85E7F47ED0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837EF4F8-0C82-45F0-8361-304F7271A817}" type="sibTrans" cxnId="{279A49BB-B12F-4DED-913E-5E85E7F47ED0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A5521E76-319D-4AB4-8C51-CB336E80D5C3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800" dirty="0" smtClean="0">
              <a:solidFill>
                <a:schemeClr val="tx1"/>
              </a:solidFill>
            </a:rPr>
            <a:t>Adaption</a:t>
          </a:r>
          <a:endParaRPr lang="de-DE" sz="1800" dirty="0">
            <a:solidFill>
              <a:schemeClr val="tx1"/>
            </a:solidFill>
          </a:endParaRPr>
        </a:p>
      </dgm:t>
    </dgm:pt>
    <dgm:pt modelId="{F2252632-37B0-44FC-9A04-97AE88CE5323}" type="parTrans" cxnId="{B6BC7104-B806-4233-9DAA-420145EA156E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0D7B707C-68E0-4295-99D8-FE37C9A6B801}" type="sibTrans" cxnId="{B6BC7104-B806-4233-9DAA-420145EA156E}">
      <dgm:prSet/>
      <dgm:spPr/>
      <dgm:t>
        <a:bodyPr/>
        <a:lstStyle/>
        <a:p>
          <a:endParaRPr lang="de-DE" sz="1800">
            <a:solidFill>
              <a:schemeClr val="tx1"/>
            </a:solidFill>
          </a:endParaRPr>
        </a:p>
      </dgm:t>
    </dgm:pt>
    <dgm:pt modelId="{30FACC6C-2242-419F-932F-4F4E5A4B3769}" type="pres">
      <dgm:prSet presAssocID="{AF5AC123-1C33-4285-84A4-A37D3319BEAB}" presName="Name0" presStyleCnt="0">
        <dgm:presLayoutVars>
          <dgm:dir/>
          <dgm:animLvl val="lvl"/>
          <dgm:resizeHandles val="exact"/>
        </dgm:presLayoutVars>
      </dgm:prSet>
      <dgm:spPr/>
    </dgm:pt>
    <dgm:pt modelId="{978A44F8-EEC0-4714-BA97-66C177615D52}" type="pres">
      <dgm:prSet presAssocID="{EBA6E806-95C2-41FE-AD06-E7AC41841D84}" presName="parTxOnly" presStyleLbl="node1" presStyleIdx="0" presStyleCnt="4" custLinFactNeighborX="-1717" custLinFactNeighborY="-9133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18A563B5-0057-49E5-97A7-6A24D4C7E281}" type="pres">
      <dgm:prSet presAssocID="{550B59DD-E3AE-4D96-81B1-325189D5AA27}" presName="parTxOnlySpace" presStyleCnt="0"/>
      <dgm:spPr/>
    </dgm:pt>
    <dgm:pt modelId="{594A77F9-D865-4CF1-9988-ADF1DA66EB48}" type="pres">
      <dgm:prSet presAssocID="{CC3DB214-C778-4746-931E-10DB4A229AC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EF6556-9DDC-4726-89ED-BC142D1B2D19}" type="pres">
      <dgm:prSet presAssocID="{2B2D45CD-C9D9-4CC1-AA28-0466C9596E47}" presName="parTxOnlySpace" presStyleCnt="0"/>
      <dgm:spPr/>
    </dgm:pt>
    <dgm:pt modelId="{6DD979A7-D868-405E-BBF3-8290613ADD19}" type="pres">
      <dgm:prSet presAssocID="{4F537655-D002-4C5B-82FF-D00EB58B05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227091-3099-4195-90C0-0A4DAC652218}" type="pres">
      <dgm:prSet presAssocID="{837EF4F8-0C82-45F0-8361-304F7271A817}" presName="parTxOnlySpace" presStyleCnt="0"/>
      <dgm:spPr/>
    </dgm:pt>
    <dgm:pt modelId="{A766BD3C-4495-4819-93DD-EFD776960079}" type="pres">
      <dgm:prSet presAssocID="{A5521E76-319D-4AB4-8C51-CB336E80D5C3}" presName="parTxOnly" presStyleLbl="node1" presStyleIdx="3" presStyleCnt="4" custLinFactY="56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356B8F7-56F6-4067-9B2C-09C200126776}" srcId="{AF5AC123-1C33-4285-84A4-A37D3319BEAB}" destId="{EBA6E806-95C2-41FE-AD06-E7AC41841D84}" srcOrd="0" destOrd="0" parTransId="{CDFB7AD6-046F-4C09-8178-3EB5A2CE6D93}" sibTransId="{550B59DD-E3AE-4D96-81B1-325189D5AA27}"/>
    <dgm:cxn modelId="{B6BC7104-B806-4233-9DAA-420145EA156E}" srcId="{AF5AC123-1C33-4285-84A4-A37D3319BEAB}" destId="{A5521E76-319D-4AB4-8C51-CB336E80D5C3}" srcOrd="3" destOrd="0" parTransId="{F2252632-37B0-44FC-9A04-97AE88CE5323}" sibTransId="{0D7B707C-68E0-4295-99D8-FE37C9A6B801}"/>
    <dgm:cxn modelId="{589BB974-02FA-407F-B275-2EC0FB1712C0}" srcId="{AF5AC123-1C33-4285-84A4-A37D3319BEAB}" destId="{CC3DB214-C778-4746-931E-10DB4A229AC1}" srcOrd="1" destOrd="0" parTransId="{30895005-1FB6-45B7-8CC7-C3662EC32ED1}" sibTransId="{2B2D45CD-C9D9-4CC1-AA28-0466C9596E47}"/>
    <dgm:cxn modelId="{C7B7E9FB-5B55-4749-A96F-7987BD2FFE47}" type="presOf" srcId="{A5521E76-319D-4AB4-8C51-CB336E80D5C3}" destId="{A766BD3C-4495-4819-93DD-EFD776960079}" srcOrd="0" destOrd="0" presId="urn:microsoft.com/office/officeart/2005/8/layout/chevron1"/>
    <dgm:cxn modelId="{279A49BB-B12F-4DED-913E-5E85E7F47ED0}" srcId="{AF5AC123-1C33-4285-84A4-A37D3319BEAB}" destId="{4F537655-D002-4C5B-82FF-D00EB58B054C}" srcOrd="2" destOrd="0" parTransId="{A27DDF2A-226D-41A3-A776-B8BA2F21E4E9}" sibTransId="{837EF4F8-0C82-45F0-8361-304F7271A817}"/>
    <dgm:cxn modelId="{0DF58D8B-B971-4ABA-89C6-4AD4B41D71BA}" type="presOf" srcId="{4F537655-D002-4C5B-82FF-D00EB58B054C}" destId="{6DD979A7-D868-405E-BBF3-8290613ADD19}" srcOrd="0" destOrd="0" presId="urn:microsoft.com/office/officeart/2005/8/layout/chevron1"/>
    <dgm:cxn modelId="{1ADAA251-244B-490A-A75B-72E78AF1BF5B}" type="presOf" srcId="{EBA6E806-95C2-41FE-AD06-E7AC41841D84}" destId="{978A44F8-EEC0-4714-BA97-66C177615D52}" srcOrd="0" destOrd="0" presId="urn:microsoft.com/office/officeart/2005/8/layout/chevron1"/>
    <dgm:cxn modelId="{35F7886F-DB48-4283-AA9F-6F55DCD38164}" type="presOf" srcId="{CC3DB214-C778-4746-931E-10DB4A229AC1}" destId="{594A77F9-D865-4CF1-9988-ADF1DA66EB48}" srcOrd="0" destOrd="0" presId="urn:microsoft.com/office/officeart/2005/8/layout/chevron1"/>
    <dgm:cxn modelId="{5CECCFE0-A8EE-4419-A9B0-4044E2C82C17}" type="presOf" srcId="{AF5AC123-1C33-4285-84A4-A37D3319BEAB}" destId="{30FACC6C-2242-419F-932F-4F4E5A4B3769}" srcOrd="0" destOrd="0" presId="urn:microsoft.com/office/officeart/2005/8/layout/chevron1"/>
    <dgm:cxn modelId="{5783DD07-C41A-4534-841F-62AE7F88D030}" type="presParOf" srcId="{30FACC6C-2242-419F-932F-4F4E5A4B3769}" destId="{978A44F8-EEC0-4714-BA97-66C177615D52}" srcOrd="0" destOrd="0" presId="urn:microsoft.com/office/officeart/2005/8/layout/chevron1"/>
    <dgm:cxn modelId="{13BB6318-3911-4E0D-BDD7-A2C583064E82}" type="presParOf" srcId="{30FACC6C-2242-419F-932F-4F4E5A4B3769}" destId="{18A563B5-0057-49E5-97A7-6A24D4C7E281}" srcOrd="1" destOrd="0" presId="urn:microsoft.com/office/officeart/2005/8/layout/chevron1"/>
    <dgm:cxn modelId="{CA1887B9-7A62-4D45-B9EA-61C4E3DE2AF7}" type="presParOf" srcId="{30FACC6C-2242-419F-932F-4F4E5A4B3769}" destId="{594A77F9-D865-4CF1-9988-ADF1DA66EB48}" srcOrd="2" destOrd="0" presId="urn:microsoft.com/office/officeart/2005/8/layout/chevron1"/>
    <dgm:cxn modelId="{E0EA0F67-2061-4074-97F8-F7C48AA783B9}" type="presParOf" srcId="{30FACC6C-2242-419F-932F-4F4E5A4B3769}" destId="{89EF6556-9DDC-4726-89ED-BC142D1B2D19}" srcOrd="3" destOrd="0" presId="urn:microsoft.com/office/officeart/2005/8/layout/chevron1"/>
    <dgm:cxn modelId="{6B090EBE-F57B-47FC-9E14-764CDDEA5240}" type="presParOf" srcId="{30FACC6C-2242-419F-932F-4F4E5A4B3769}" destId="{6DD979A7-D868-405E-BBF3-8290613ADD19}" srcOrd="4" destOrd="0" presId="urn:microsoft.com/office/officeart/2005/8/layout/chevron1"/>
    <dgm:cxn modelId="{4D7DBF9F-24CC-4B71-BFC4-61366D883299}" type="presParOf" srcId="{30FACC6C-2242-419F-932F-4F4E5A4B3769}" destId="{77227091-3099-4195-90C0-0A4DAC652218}" srcOrd="5" destOrd="0" presId="urn:microsoft.com/office/officeart/2005/8/layout/chevron1"/>
    <dgm:cxn modelId="{7DCE2DCC-B73A-4098-A9E5-79E000DC73F4}" type="presParOf" srcId="{30FACC6C-2242-419F-932F-4F4E5A4B3769}" destId="{A766BD3C-4495-4819-93DD-EFD776960079}" srcOrd="6" destOrd="0" presId="urn:microsoft.com/office/officeart/2005/8/layout/chevron1"/>
  </dgm:cxnLst>
  <dgm:bg>
    <a:noFill/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5AC123-1C33-4285-84A4-A37D3319BEA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EBA6E806-95C2-41FE-AD06-E7AC41841D84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dirty="0" smtClean="0">
              <a:solidFill>
                <a:schemeClr val="tx1"/>
              </a:solidFill>
            </a:rPr>
            <a:t>Observation</a:t>
          </a:r>
          <a:endParaRPr lang="de-DE" sz="1600" dirty="0">
            <a:solidFill>
              <a:schemeClr val="tx1"/>
            </a:solidFill>
          </a:endParaRPr>
        </a:p>
      </dgm:t>
    </dgm:pt>
    <dgm:pt modelId="{CDFB7AD6-046F-4C09-8178-3EB5A2CE6D93}" type="parTrans" cxnId="{4356B8F7-56F6-4067-9B2C-09C200126776}">
      <dgm:prSet/>
      <dgm:spPr/>
      <dgm:t>
        <a:bodyPr/>
        <a:lstStyle/>
        <a:p>
          <a:endParaRPr lang="de-DE" sz="1600"/>
        </a:p>
      </dgm:t>
    </dgm:pt>
    <dgm:pt modelId="{550B59DD-E3AE-4D96-81B1-325189D5AA27}" type="sibTrans" cxnId="{4356B8F7-56F6-4067-9B2C-09C200126776}">
      <dgm:prSet/>
      <dgm:spPr/>
      <dgm:t>
        <a:bodyPr/>
        <a:lstStyle/>
        <a:p>
          <a:endParaRPr lang="de-DE" sz="1600"/>
        </a:p>
      </dgm:t>
    </dgm:pt>
    <dgm:pt modelId="{CC3DB214-C778-4746-931E-10DB4A229AC1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dirty="0" smtClean="0">
              <a:solidFill>
                <a:schemeClr val="tx1"/>
              </a:solidFill>
            </a:rPr>
            <a:t>Imitation</a:t>
          </a:r>
          <a:endParaRPr lang="de-DE" sz="1600" dirty="0">
            <a:solidFill>
              <a:schemeClr val="tx1"/>
            </a:solidFill>
          </a:endParaRPr>
        </a:p>
      </dgm:t>
    </dgm:pt>
    <dgm:pt modelId="{30895005-1FB6-45B7-8CC7-C3662EC32ED1}" type="parTrans" cxnId="{589BB974-02FA-407F-B275-2EC0FB1712C0}">
      <dgm:prSet/>
      <dgm:spPr/>
      <dgm:t>
        <a:bodyPr/>
        <a:lstStyle/>
        <a:p>
          <a:endParaRPr lang="de-DE" sz="1600"/>
        </a:p>
      </dgm:t>
    </dgm:pt>
    <dgm:pt modelId="{2B2D45CD-C9D9-4CC1-AA28-0466C9596E47}" type="sibTrans" cxnId="{589BB974-02FA-407F-B275-2EC0FB1712C0}">
      <dgm:prSet/>
      <dgm:spPr/>
      <dgm:t>
        <a:bodyPr/>
        <a:lstStyle/>
        <a:p>
          <a:endParaRPr lang="de-DE" sz="1600"/>
        </a:p>
      </dgm:t>
    </dgm:pt>
    <dgm:pt modelId="{4F537655-D002-4C5B-82FF-D00EB58B054C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dirty="0" smtClean="0">
              <a:solidFill>
                <a:schemeClr val="tx1"/>
              </a:solidFill>
            </a:rPr>
            <a:t>Experience</a:t>
          </a:r>
          <a:endParaRPr lang="de-DE" sz="1600" dirty="0">
            <a:solidFill>
              <a:schemeClr val="tx1"/>
            </a:solidFill>
          </a:endParaRPr>
        </a:p>
      </dgm:t>
    </dgm:pt>
    <dgm:pt modelId="{A27DDF2A-226D-41A3-A776-B8BA2F21E4E9}" type="parTrans" cxnId="{279A49BB-B12F-4DED-913E-5E85E7F47ED0}">
      <dgm:prSet/>
      <dgm:spPr/>
      <dgm:t>
        <a:bodyPr/>
        <a:lstStyle/>
        <a:p>
          <a:endParaRPr lang="de-DE" sz="1600"/>
        </a:p>
      </dgm:t>
    </dgm:pt>
    <dgm:pt modelId="{837EF4F8-0C82-45F0-8361-304F7271A817}" type="sibTrans" cxnId="{279A49BB-B12F-4DED-913E-5E85E7F47ED0}">
      <dgm:prSet/>
      <dgm:spPr/>
      <dgm:t>
        <a:bodyPr/>
        <a:lstStyle/>
        <a:p>
          <a:endParaRPr lang="de-DE" sz="1600"/>
        </a:p>
      </dgm:t>
    </dgm:pt>
    <dgm:pt modelId="{A5521E76-319D-4AB4-8C51-CB336E80D5C3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dirty="0" smtClean="0">
              <a:solidFill>
                <a:schemeClr val="tx1"/>
              </a:solidFill>
            </a:rPr>
            <a:t>Adaption</a:t>
          </a:r>
          <a:endParaRPr lang="de-DE" sz="1600" dirty="0">
            <a:solidFill>
              <a:schemeClr val="tx1"/>
            </a:solidFill>
          </a:endParaRPr>
        </a:p>
      </dgm:t>
    </dgm:pt>
    <dgm:pt modelId="{F2252632-37B0-44FC-9A04-97AE88CE5323}" type="parTrans" cxnId="{B6BC7104-B806-4233-9DAA-420145EA156E}">
      <dgm:prSet/>
      <dgm:spPr/>
      <dgm:t>
        <a:bodyPr/>
        <a:lstStyle/>
        <a:p>
          <a:endParaRPr lang="de-DE" sz="1600"/>
        </a:p>
      </dgm:t>
    </dgm:pt>
    <dgm:pt modelId="{0D7B707C-68E0-4295-99D8-FE37C9A6B801}" type="sibTrans" cxnId="{B6BC7104-B806-4233-9DAA-420145EA156E}">
      <dgm:prSet/>
      <dgm:spPr/>
      <dgm:t>
        <a:bodyPr/>
        <a:lstStyle/>
        <a:p>
          <a:endParaRPr lang="de-DE" sz="1600"/>
        </a:p>
      </dgm:t>
    </dgm:pt>
    <dgm:pt modelId="{30FACC6C-2242-419F-932F-4F4E5A4B3769}" type="pres">
      <dgm:prSet presAssocID="{AF5AC123-1C33-4285-84A4-A37D3319BEAB}" presName="Name0" presStyleCnt="0">
        <dgm:presLayoutVars>
          <dgm:dir/>
          <dgm:animLvl val="lvl"/>
          <dgm:resizeHandles val="exact"/>
        </dgm:presLayoutVars>
      </dgm:prSet>
      <dgm:spPr/>
    </dgm:pt>
    <dgm:pt modelId="{978A44F8-EEC0-4714-BA97-66C177615D52}" type="pres">
      <dgm:prSet presAssocID="{EBA6E806-95C2-41FE-AD06-E7AC41841D84}" presName="parTxOnly" presStyleLbl="node1" presStyleIdx="0" presStyleCnt="4" custLinFactNeighborX="-1717" custLinFactNeighborY="254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18A563B5-0057-49E5-97A7-6A24D4C7E281}" type="pres">
      <dgm:prSet presAssocID="{550B59DD-E3AE-4D96-81B1-325189D5AA27}" presName="parTxOnlySpace" presStyleCnt="0"/>
      <dgm:spPr/>
    </dgm:pt>
    <dgm:pt modelId="{594A77F9-D865-4CF1-9988-ADF1DA66EB48}" type="pres">
      <dgm:prSet presAssocID="{CC3DB214-C778-4746-931E-10DB4A229AC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EF6556-9DDC-4726-89ED-BC142D1B2D19}" type="pres">
      <dgm:prSet presAssocID="{2B2D45CD-C9D9-4CC1-AA28-0466C9596E47}" presName="parTxOnlySpace" presStyleCnt="0"/>
      <dgm:spPr/>
    </dgm:pt>
    <dgm:pt modelId="{6DD979A7-D868-405E-BBF3-8290613ADD19}" type="pres">
      <dgm:prSet presAssocID="{4F537655-D002-4C5B-82FF-D00EB58B05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227091-3099-4195-90C0-0A4DAC652218}" type="pres">
      <dgm:prSet presAssocID="{837EF4F8-0C82-45F0-8361-304F7271A817}" presName="parTxOnlySpace" presStyleCnt="0"/>
      <dgm:spPr/>
    </dgm:pt>
    <dgm:pt modelId="{A766BD3C-4495-4819-93DD-EFD776960079}" type="pres">
      <dgm:prSet presAssocID="{A5521E76-319D-4AB4-8C51-CB336E80D5C3}" presName="parTxOnly" presStyleLbl="node1" presStyleIdx="3" presStyleCnt="4" custLinFactY="56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356B8F7-56F6-4067-9B2C-09C200126776}" srcId="{AF5AC123-1C33-4285-84A4-A37D3319BEAB}" destId="{EBA6E806-95C2-41FE-AD06-E7AC41841D84}" srcOrd="0" destOrd="0" parTransId="{CDFB7AD6-046F-4C09-8178-3EB5A2CE6D93}" sibTransId="{550B59DD-E3AE-4D96-81B1-325189D5AA27}"/>
    <dgm:cxn modelId="{B6BC7104-B806-4233-9DAA-420145EA156E}" srcId="{AF5AC123-1C33-4285-84A4-A37D3319BEAB}" destId="{A5521E76-319D-4AB4-8C51-CB336E80D5C3}" srcOrd="3" destOrd="0" parTransId="{F2252632-37B0-44FC-9A04-97AE88CE5323}" sibTransId="{0D7B707C-68E0-4295-99D8-FE37C9A6B801}"/>
    <dgm:cxn modelId="{589BB974-02FA-407F-B275-2EC0FB1712C0}" srcId="{AF5AC123-1C33-4285-84A4-A37D3319BEAB}" destId="{CC3DB214-C778-4746-931E-10DB4A229AC1}" srcOrd="1" destOrd="0" parTransId="{30895005-1FB6-45B7-8CC7-C3662EC32ED1}" sibTransId="{2B2D45CD-C9D9-4CC1-AA28-0466C9596E47}"/>
    <dgm:cxn modelId="{C7B7E9FB-5B55-4749-A96F-7987BD2FFE47}" type="presOf" srcId="{A5521E76-319D-4AB4-8C51-CB336E80D5C3}" destId="{A766BD3C-4495-4819-93DD-EFD776960079}" srcOrd="0" destOrd="0" presId="urn:microsoft.com/office/officeart/2005/8/layout/chevron1"/>
    <dgm:cxn modelId="{279A49BB-B12F-4DED-913E-5E85E7F47ED0}" srcId="{AF5AC123-1C33-4285-84A4-A37D3319BEAB}" destId="{4F537655-D002-4C5B-82FF-D00EB58B054C}" srcOrd="2" destOrd="0" parTransId="{A27DDF2A-226D-41A3-A776-B8BA2F21E4E9}" sibTransId="{837EF4F8-0C82-45F0-8361-304F7271A817}"/>
    <dgm:cxn modelId="{0DF58D8B-B971-4ABA-89C6-4AD4B41D71BA}" type="presOf" srcId="{4F537655-D002-4C5B-82FF-D00EB58B054C}" destId="{6DD979A7-D868-405E-BBF3-8290613ADD19}" srcOrd="0" destOrd="0" presId="urn:microsoft.com/office/officeart/2005/8/layout/chevron1"/>
    <dgm:cxn modelId="{1ADAA251-244B-490A-A75B-72E78AF1BF5B}" type="presOf" srcId="{EBA6E806-95C2-41FE-AD06-E7AC41841D84}" destId="{978A44F8-EEC0-4714-BA97-66C177615D52}" srcOrd="0" destOrd="0" presId="urn:microsoft.com/office/officeart/2005/8/layout/chevron1"/>
    <dgm:cxn modelId="{35F7886F-DB48-4283-AA9F-6F55DCD38164}" type="presOf" srcId="{CC3DB214-C778-4746-931E-10DB4A229AC1}" destId="{594A77F9-D865-4CF1-9988-ADF1DA66EB48}" srcOrd="0" destOrd="0" presId="urn:microsoft.com/office/officeart/2005/8/layout/chevron1"/>
    <dgm:cxn modelId="{5CECCFE0-A8EE-4419-A9B0-4044E2C82C17}" type="presOf" srcId="{AF5AC123-1C33-4285-84A4-A37D3319BEAB}" destId="{30FACC6C-2242-419F-932F-4F4E5A4B3769}" srcOrd="0" destOrd="0" presId="urn:microsoft.com/office/officeart/2005/8/layout/chevron1"/>
    <dgm:cxn modelId="{5783DD07-C41A-4534-841F-62AE7F88D030}" type="presParOf" srcId="{30FACC6C-2242-419F-932F-4F4E5A4B3769}" destId="{978A44F8-EEC0-4714-BA97-66C177615D52}" srcOrd="0" destOrd="0" presId="urn:microsoft.com/office/officeart/2005/8/layout/chevron1"/>
    <dgm:cxn modelId="{13BB6318-3911-4E0D-BDD7-A2C583064E82}" type="presParOf" srcId="{30FACC6C-2242-419F-932F-4F4E5A4B3769}" destId="{18A563B5-0057-49E5-97A7-6A24D4C7E281}" srcOrd="1" destOrd="0" presId="urn:microsoft.com/office/officeart/2005/8/layout/chevron1"/>
    <dgm:cxn modelId="{CA1887B9-7A62-4D45-B9EA-61C4E3DE2AF7}" type="presParOf" srcId="{30FACC6C-2242-419F-932F-4F4E5A4B3769}" destId="{594A77F9-D865-4CF1-9988-ADF1DA66EB48}" srcOrd="2" destOrd="0" presId="urn:microsoft.com/office/officeart/2005/8/layout/chevron1"/>
    <dgm:cxn modelId="{E0EA0F67-2061-4074-97F8-F7C48AA783B9}" type="presParOf" srcId="{30FACC6C-2242-419F-932F-4F4E5A4B3769}" destId="{89EF6556-9DDC-4726-89ED-BC142D1B2D19}" srcOrd="3" destOrd="0" presId="urn:microsoft.com/office/officeart/2005/8/layout/chevron1"/>
    <dgm:cxn modelId="{6B090EBE-F57B-47FC-9E14-764CDDEA5240}" type="presParOf" srcId="{30FACC6C-2242-419F-932F-4F4E5A4B3769}" destId="{6DD979A7-D868-405E-BBF3-8290613ADD19}" srcOrd="4" destOrd="0" presId="urn:microsoft.com/office/officeart/2005/8/layout/chevron1"/>
    <dgm:cxn modelId="{4D7DBF9F-24CC-4B71-BFC4-61366D883299}" type="presParOf" srcId="{30FACC6C-2242-419F-932F-4F4E5A4B3769}" destId="{77227091-3099-4195-90C0-0A4DAC652218}" srcOrd="5" destOrd="0" presId="urn:microsoft.com/office/officeart/2005/8/layout/chevron1"/>
    <dgm:cxn modelId="{7DCE2DCC-B73A-4098-A9E5-79E000DC73F4}" type="presParOf" srcId="{30FACC6C-2242-419F-932F-4F4E5A4B3769}" destId="{A766BD3C-4495-4819-93DD-EFD776960079}" srcOrd="6" destOrd="0" presId="urn:microsoft.com/office/officeart/2005/8/layout/chevr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5AC123-1C33-4285-84A4-A37D3319BEA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EBA6E806-95C2-41FE-AD06-E7AC41841D84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200" dirty="0" smtClean="0">
              <a:solidFill>
                <a:schemeClr val="tx1"/>
              </a:solidFill>
            </a:rPr>
            <a:t>Observation</a:t>
          </a:r>
          <a:endParaRPr lang="de-DE" sz="1200" dirty="0">
            <a:solidFill>
              <a:schemeClr val="tx1"/>
            </a:solidFill>
          </a:endParaRPr>
        </a:p>
      </dgm:t>
    </dgm:pt>
    <dgm:pt modelId="{CDFB7AD6-046F-4C09-8178-3EB5A2CE6D93}" type="parTrans" cxnId="{4356B8F7-56F6-4067-9B2C-09C200126776}">
      <dgm:prSet/>
      <dgm:spPr/>
      <dgm:t>
        <a:bodyPr/>
        <a:lstStyle/>
        <a:p>
          <a:endParaRPr lang="de-DE" sz="1200"/>
        </a:p>
      </dgm:t>
    </dgm:pt>
    <dgm:pt modelId="{550B59DD-E3AE-4D96-81B1-325189D5AA27}" type="sibTrans" cxnId="{4356B8F7-56F6-4067-9B2C-09C200126776}">
      <dgm:prSet/>
      <dgm:spPr/>
      <dgm:t>
        <a:bodyPr/>
        <a:lstStyle/>
        <a:p>
          <a:endParaRPr lang="de-DE" sz="1200"/>
        </a:p>
      </dgm:t>
    </dgm:pt>
    <dgm:pt modelId="{CC3DB214-C778-4746-931E-10DB4A229AC1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200" dirty="0" smtClean="0">
              <a:solidFill>
                <a:schemeClr val="tx1"/>
              </a:solidFill>
            </a:rPr>
            <a:t>Imitation</a:t>
          </a:r>
          <a:endParaRPr lang="de-DE" sz="1200" dirty="0">
            <a:solidFill>
              <a:schemeClr val="tx1"/>
            </a:solidFill>
          </a:endParaRPr>
        </a:p>
      </dgm:t>
    </dgm:pt>
    <dgm:pt modelId="{30895005-1FB6-45B7-8CC7-C3662EC32ED1}" type="parTrans" cxnId="{589BB974-02FA-407F-B275-2EC0FB1712C0}">
      <dgm:prSet/>
      <dgm:spPr/>
      <dgm:t>
        <a:bodyPr/>
        <a:lstStyle/>
        <a:p>
          <a:endParaRPr lang="de-DE" sz="1200"/>
        </a:p>
      </dgm:t>
    </dgm:pt>
    <dgm:pt modelId="{2B2D45CD-C9D9-4CC1-AA28-0466C9596E47}" type="sibTrans" cxnId="{589BB974-02FA-407F-B275-2EC0FB1712C0}">
      <dgm:prSet/>
      <dgm:spPr/>
      <dgm:t>
        <a:bodyPr/>
        <a:lstStyle/>
        <a:p>
          <a:endParaRPr lang="de-DE" sz="1200"/>
        </a:p>
      </dgm:t>
    </dgm:pt>
    <dgm:pt modelId="{4F537655-D002-4C5B-82FF-D00EB58B054C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200" dirty="0" smtClean="0">
              <a:solidFill>
                <a:schemeClr val="tx1"/>
              </a:solidFill>
            </a:rPr>
            <a:t>Experience</a:t>
          </a:r>
          <a:endParaRPr lang="de-DE" sz="1200" dirty="0">
            <a:solidFill>
              <a:schemeClr val="tx1"/>
            </a:solidFill>
          </a:endParaRPr>
        </a:p>
      </dgm:t>
    </dgm:pt>
    <dgm:pt modelId="{A27DDF2A-226D-41A3-A776-B8BA2F21E4E9}" type="parTrans" cxnId="{279A49BB-B12F-4DED-913E-5E85E7F47ED0}">
      <dgm:prSet/>
      <dgm:spPr/>
      <dgm:t>
        <a:bodyPr/>
        <a:lstStyle/>
        <a:p>
          <a:endParaRPr lang="de-DE" sz="1200"/>
        </a:p>
      </dgm:t>
    </dgm:pt>
    <dgm:pt modelId="{837EF4F8-0C82-45F0-8361-304F7271A817}" type="sibTrans" cxnId="{279A49BB-B12F-4DED-913E-5E85E7F47ED0}">
      <dgm:prSet/>
      <dgm:spPr/>
      <dgm:t>
        <a:bodyPr/>
        <a:lstStyle/>
        <a:p>
          <a:endParaRPr lang="de-DE" sz="1200"/>
        </a:p>
      </dgm:t>
    </dgm:pt>
    <dgm:pt modelId="{A5521E76-319D-4AB4-8C51-CB336E80D5C3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200" dirty="0" smtClean="0">
              <a:solidFill>
                <a:schemeClr val="tx1"/>
              </a:solidFill>
            </a:rPr>
            <a:t>Adaption</a:t>
          </a:r>
          <a:endParaRPr lang="de-DE" sz="1200" dirty="0">
            <a:solidFill>
              <a:schemeClr val="tx1"/>
            </a:solidFill>
          </a:endParaRPr>
        </a:p>
      </dgm:t>
    </dgm:pt>
    <dgm:pt modelId="{F2252632-37B0-44FC-9A04-97AE88CE5323}" type="parTrans" cxnId="{B6BC7104-B806-4233-9DAA-420145EA156E}">
      <dgm:prSet/>
      <dgm:spPr/>
      <dgm:t>
        <a:bodyPr/>
        <a:lstStyle/>
        <a:p>
          <a:endParaRPr lang="de-DE" sz="1200"/>
        </a:p>
      </dgm:t>
    </dgm:pt>
    <dgm:pt modelId="{0D7B707C-68E0-4295-99D8-FE37C9A6B801}" type="sibTrans" cxnId="{B6BC7104-B806-4233-9DAA-420145EA156E}">
      <dgm:prSet/>
      <dgm:spPr/>
      <dgm:t>
        <a:bodyPr/>
        <a:lstStyle/>
        <a:p>
          <a:endParaRPr lang="de-DE" sz="1200"/>
        </a:p>
      </dgm:t>
    </dgm:pt>
    <dgm:pt modelId="{30FACC6C-2242-419F-932F-4F4E5A4B3769}" type="pres">
      <dgm:prSet presAssocID="{AF5AC123-1C33-4285-84A4-A37D3319BEAB}" presName="Name0" presStyleCnt="0">
        <dgm:presLayoutVars>
          <dgm:dir/>
          <dgm:animLvl val="lvl"/>
          <dgm:resizeHandles val="exact"/>
        </dgm:presLayoutVars>
      </dgm:prSet>
      <dgm:spPr/>
    </dgm:pt>
    <dgm:pt modelId="{978A44F8-EEC0-4714-BA97-66C177615D52}" type="pres">
      <dgm:prSet presAssocID="{EBA6E806-95C2-41FE-AD06-E7AC41841D84}" presName="parTxOnly" presStyleLbl="node1" presStyleIdx="0" presStyleCnt="4" custLinFactNeighborX="-1717" custLinFactNeighborY="-9133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18A563B5-0057-49E5-97A7-6A24D4C7E281}" type="pres">
      <dgm:prSet presAssocID="{550B59DD-E3AE-4D96-81B1-325189D5AA27}" presName="parTxOnlySpace" presStyleCnt="0"/>
      <dgm:spPr/>
    </dgm:pt>
    <dgm:pt modelId="{594A77F9-D865-4CF1-9988-ADF1DA66EB48}" type="pres">
      <dgm:prSet presAssocID="{CC3DB214-C778-4746-931E-10DB4A229AC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EF6556-9DDC-4726-89ED-BC142D1B2D19}" type="pres">
      <dgm:prSet presAssocID="{2B2D45CD-C9D9-4CC1-AA28-0466C9596E47}" presName="parTxOnlySpace" presStyleCnt="0"/>
      <dgm:spPr/>
    </dgm:pt>
    <dgm:pt modelId="{6DD979A7-D868-405E-BBF3-8290613ADD19}" type="pres">
      <dgm:prSet presAssocID="{4F537655-D002-4C5B-82FF-D00EB58B05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227091-3099-4195-90C0-0A4DAC652218}" type="pres">
      <dgm:prSet presAssocID="{837EF4F8-0C82-45F0-8361-304F7271A817}" presName="parTxOnlySpace" presStyleCnt="0"/>
      <dgm:spPr/>
    </dgm:pt>
    <dgm:pt modelId="{A766BD3C-4495-4819-93DD-EFD776960079}" type="pres">
      <dgm:prSet presAssocID="{A5521E76-319D-4AB4-8C51-CB336E80D5C3}" presName="parTxOnly" presStyleLbl="node1" presStyleIdx="3" presStyleCnt="4" custLinFactY="56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356B8F7-56F6-4067-9B2C-09C200126776}" srcId="{AF5AC123-1C33-4285-84A4-A37D3319BEAB}" destId="{EBA6E806-95C2-41FE-AD06-E7AC41841D84}" srcOrd="0" destOrd="0" parTransId="{CDFB7AD6-046F-4C09-8178-3EB5A2CE6D93}" sibTransId="{550B59DD-E3AE-4D96-81B1-325189D5AA27}"/>
    <dgm:cxn modelId="{B6BC7104-B806-4233-9DAA-420145EA156E}" srcId="{AF5AC123-1C33-4285-84A4-A37D3319BEAB}" destId="{A5521E76-319D-4AB4-8C51-CB336E80D5C3}" srcOrd="3" destOrd="0" parTransId="{F2252632-37B0-44FC-9A04-97AE88CE5323}" sibTransId="{0D7B707C-68E0-4295-99D8-FE37C9A6B801}"/>
    <dgm:cxn modelId="{589BB974-02FA-407F-B275-2EC0FB1712C0}" srcId="{AF5AC123-1C33-4285-84A4-A37D3319BEAB}" destId="{CC3DB214-C778-4746-931E-10DB4A229AC1}" srcOrd="1" destOrd="0" parTransId="{30895005-1FB6-45B7-8CC7-C3662EC32ED1}" sibTransId="{2B2D45CD-C9D9-4CC1-AA28-0466C9596E47}"/>
    <dgm:cxn modelId="{C7B7E9FB-5B55-4749-A96F-7987BD2FFE47}" type="presOf" srcId="{A5521E76-319D-4AB4-8C51-CB336E80D5C3}" destId="{A766BD3C-4495-4819-93DD-EFD776960079}" srcOrd="0" destOrd="0" presId="urn:microsoft.com/office/officeart/2005/8/layout/chevron1"/>
    <dgm:cxn modelId="{279A49BB-B12F-4DED-913E-5E85E7F47ED0}" srcId="{AF5AC123-1C33-4285-84A4-A37D3319BEAB}" destId="{4F537655-D002-4C5B-82FF-D00EB58B054C}" srcOrd="2" destOrd="0" parTransId="{A27DDF2A-226D-41A3-A776-B8BA2F21E4E9}" sibTransId="{837EF4F8-0C82-45F0-8361-304F7271A817}"/>
    <dgm:cxn modelId="{0DF58D8B-B971-4ABA-89C6-4AD4B41D71BA}" type="presOf" srcId="{4F537655-D002-4C5B-82FF-D00EB58B054C}" destId="{6DD979A7-D868-405E-BBF3-8290613ADD19}" srcOrd="0" destOrd="0" presId="urn:microsoft.com/office/officeart/2005/8/layout/chevron1"/>
    <dgm:cxn modelId="{1ADAA251-244B-490A-A75B-72E78AF1BF5B}" type="presOf" srcId="{EBA6E806-95C2-41FE-AD06-E7AC41841D84}" destId="{978A44F8-EEC0-4714-BA97-66C177615D52}" srcOrd="0" destOrd="0" presId="urn:microsoft.com/office/officeart/2005/8/layout/chevron1"/>
    <dgm:cxn modelId="{35F7886F-DB48-4283-AA9F-6F55DCD38164}" type="presOf" srcId="{CC3DB214-C778-4746-931E-10DB4A229AC1}" destId="{594A77F9-D865-4CF1-9988-ADF1DA66EB48}" srcOrd="0" destOrd="0" presId="urn:microsoft.com/office/officeart/2005/8/layout/chevron1"/>
    <dgm:cxn modelId="{5CECCFE0-A8EE-4419-A9B0-4044E2C82C17}" type="presOf" srcId="{AF5AC123-1C33-4285-84A4-A37D3319BEAB}" destId="{30FACC6C-2242-419F-932F-4F4E5A4B3769}" srcOrd="0" destOrd="0" presId="urn:microsoft.com/office/officeart/2005/8/layout/chevron1"/>
    <dgm:cxn modelId="{5783DD07-C41A-4534-841F-62AE7F88D030}" type="presParOf" srcId="{30FACC6C-2242-419F-932F-4F4E5A4B3769}" destId="{978A44F8-EEC0-4714-BA97-66C177615D52}" srcOrd="0" destOrd="0" presId="urn:microsoft.com/office/officeart/2005/8/layout/chevron1"/>
    <dgm:cxn modelId="{13BB6318-3911-4E0D-BDD7-A2C583064E82}" type="presParOf" srcId="{30FACC6C-2242-419F-932F-4F4E5A4B3769}" destId="{18A563B5-0057-49E5-97A7-6A24D4C7E281}" srcOrd="1" destOrd="0" presId="urn:microsoft.com/office/officeart/2005/8/layout/chevron1"/>
    <dgm:cxn modelId="{CA1887B9-7A62-4D45-B9EA-61C4E3DE2AF7}" type="presParOf" srcId="{30FACC6C-2242-419F-932F-4F4E5A4B3769}" destId="{594A77F9-D865-4CF1-9988-ADF1DA66EB48}" srcOrd="2" destOrd="0" presId="urn:microsoft.com/office/officeart/2005/8/layout/chevron1"/>
    <dgm:cxn modelId="{E0EA0F67-2061-4074-97F8-F7C48AA783B9}" type="presParOf" srcId="{30FACC6C-2242-419F-932F-4F4E5A4B3769}" destId="{89EF6556-9DDC-4726-89ED-BC142D1B2D19}" srcOrd="3" destOrd="0" presId="urn:microsoft.com/office/officeart/2005/8/layout/chevron1"/>
    <dgm:cxn modelId="{6B090EBE-F57B-47FC-9E14-764CDDEA5240}" type="presParOf" srcId="{30FACC6C-2242-419F-932F-4F4E5A4B3769}" destId="{6DD979A7-D868-405E-BBF3-8290613ADD19}" srcOrd="4" destOrd="0" presId="urn:microsoft.com/office/officeart/2005/8/layout/chevron1"/>
    <dgm:cxn modelId="{4D7DBF9F-24CC-4B71-BFC4-61366D883299}" type="presParOf" srcId="{30FACC6C-2242-419F-932F-4F4E5A4B3769}" destId="{77227091-3099-4195-90C0-0A4DAC652218}" srcOrd="5" destOrd="0" presId="urn:microsoft.com/office/officeart/2005/8/layout/chevron1"/>
    <dgm:cxn modelId="{7DCE2DCC-B73A-4098-A9E5-79E000DC73F4}" type="presParOf" srcId="{30FACC6C-2242-419F-932F-4F4E5A4B3769}" destId="{A766BD3C-4495-4819-93DD-EFD776960079}" srcOrd="6" destOrd="0" presId="urn:microsoft.com/office/officeart/2005/8/layout/chevr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5AC123-1C33-4285-84A4-A37D3319BEAB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EBA6E806-95C2-41FE-AD06-E7AC41841D84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000" dirty="0" smtClean="0">
              <a:solidFill>
                <a:schemeClr val="tx1"/>
              </a:solidFill>
            </a:rPr>
            <a:t>Observation</a:t>
          </a:r>
          <a:endParaRPr lang="de-DE" sz="1000" dirty="0">
            <a:solidFill>
              <a:schemeClr val="tx1"/>
            </a:solidFill>
          </a:endParaRPr>
        </a:p>
      </dgm:t>
    </dgm:pt>
    <dgm:pt modelId="{CDFB7AD6-046F-4C09-8178-3EB5A2CE6D93}" type="parTrans" cxnId="{4356B8F7-56F6-4067-9B2C-09C200126776}">
      <dgm:prSet/>
      <dgm:spPr/>
      <dgm:t>
        <a:bodyPr/>
        <a:lstStyle/>
        <a:p>
          <a:endParaRPr lang="de-DE" sz="1000"/>
        </a:p>
      </dgm:t>
    </dgm:pt>
    <dgm:pt modelId="{550B59DD-E3AE-4D96-81B1-325189D5AA27}" type="sibTrans" cxnId="{4356B8F7-56F6-4067-9B2C-09C200126776}">
      <dgm:prSet/>
      <dgm:spPr/>
      <dgm:t>
        <a:bodyPr/>
        <a:lstStyle/>
        <a:p>
          <a:endParaRPr lang="de-DE" sz="1000"/>
        </a:p>
      </dgm:t>
    </dgm:pt>
    <dgm:pt modelId="{CC3DB214-C778-4746-931E-10DB4A229AC1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000" dirty="0" smtClean="0">
              <a:solidFill>
                <a:schemeClr val="tx1"/>
              </a:solidFill>
            </a:rPr>
            <a:t>Imitation</a:t>
          </a:r>
          <a:endParaRPr lang="de-DE" sz="1000" dirty="0">
            <a:solidFill>
              <a:schemeClr val="tx1"/>
            </a:solidFill>
          </a:endParaRPr>
        </a:p>
      </dgm:t>
    </dgm:pt>
    <dgm:pt modelId="{30895005-1FB6-45B7-8CC7-C3662EC32ED1}" type="parTrans" cxnId="{589BB974-02FA-407F-B275-2EC0FB1712C0}">
      <dgm:prSet/>
      <dgm:spPr/>
      <dgm:t>
        <a:bodyPr/>
        <a:lstStyle/>
        <a:p>
          <a:endParaRPr lang="de-DE" sz="1000"/>
        </a:p>
      </dgm:t>
    </dgm:pt>
    <dgm:pt modelId="{2B2D45CD-C9D9-4CC1-AA28-0466C9596E47}" type="sibTrans" cxnId="{589BB974-02FA-407F-B275-2EC0FB1712C0}">
      <dgm:prSet/>
      <dgm:spPr/>
      <dgm:t>
        <a:bodyPr/>
        <a:lstStyle/>
        <a:p>
          <a:endParaRPr lang="de-DE" sz="1000"/>
        </a:p>
      </dgm:t>
    </dgm:pt>
    <dgm:pt modelId="{4F537655-D002-4C5B-82FF-D00EB58B054C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000" dirty="0" smtClean="0">
              <a:solidFill>
                <a:schemeClr val="tx1"/>
              </a:solidFill>
            </a:rPr>
            <a:t>Experience</a:t>
          </a:r>
          <a:endParaRPr lang="de-DE" sz="1000" dirty="0">
            <a:solidFill>
              <a:schemeClr val="tx1"/>
            </a:solidFill>
          </a:endParaRPr>
        </a:p>
      </dgm:t>
    </dgm:pt>
    <dgm:pt modelId="{A27DDF2A-226D-41A3-A776-B8BA2F21E4E9}" type="parTrans" cxnId="{279A49BB-B12F-4DED-913E-5E85E7F47ED0}">
      <dgm:prSet/>
      <dgm:spPr/>
      <dgm:t>
        <a:bodyPr/>
        <a:lstStyle/>
        <a:p>
          <a:endParaRPr lang="de-DE" sz="1000"/>
        </a:p>
      </dgm:t>
    </dgm:pt>
    <dgm:pt modelId="{837EF4F8-0C82-45F0-8361-304F7271A817}" type="sibTrans" cxnId="{279A49BB-B12F-4DED-913E-5E85E7F47ED0}">
      <dgm:prSet/>
      <dgm:spPr/>
      <dgm:t>
        <a:bodyPr/>
        <a:lstStyle/>
        <a:p>
          <a:endParaRPr lang="de-DE" sz="1000"/>
        </a:p>
      </dgm:t>
    </dgm:pt>
    <dgm:pt modelId="{A5521E76-319D-4AB4-8C51-CB336E80D5C3}">
      <dgm:prSet phldrT="[Text]" custT="1"/>
      <dgm:spPr>
        <a:solidFill>
          <a:schemeClr val="accent1">
            <a:lumMod val="9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000" dirty="0" smtClean="0">
              <a:solidFill>
                <a:schemeClr val="tx1"/>
              </a:solidFill>
            </a:rPr>
            <a:t>Adaption</a:t>
          </a:r>
          <a:endParaRPr lang="de-DE" sz="1000" dirty="0">
            <a:solidFill>
              <a:schemeClr val="tx1"/>
            </a:solidFill>
          </a:endParaRPr>
        </a:p>
      </dgm:t>
    </dgm:pt>
    <dgm:pt modelId="{F2252632-37B0-44FC-9A04-97AE88CE5323}" type="parTrans" cxnId="{B6BC7104-B806-4233-9DAA-420145EA156E}">
      <dgm:prSet/>
      <dgm:spPr/>
      <dgm:t>
        <a:bodyPr/>
        <a:lstStyle/>
        <a:p>
          <a:endParaRPr lang="de-DE" sz="1000"/>
        </a:p>
      </dgm:t>
    </dgm:pt>
    <dgm:pt modelId="{0D7B707C-68E0-4295-99D8-FE37C9A6B801}" type="sibTrans" cxnId="{B6BC7104-B806-4233-9DAA-420145EA156E}">
      <dgm:prSet/>
      <dgm:spPr/>
      <dgm:t>
        <a:bodyPr/>
        <a:lstStyle/>
        <a:p>
          <a:endParaRPr lang="de-DE" sz="1000"/>
        </a:p>
      </dgm:t>
    </dgm:pt>
    <dgm:pt modelId="{30FACC6C-2242-419F-932F-4F4E5A4B3769}" type="pres">
      <dgm:prSet presAssocID="{AF5AC123-1C33-4285-84A4-A37D3319BEAB}" presName="Name0" presStyleCnt="0">
        <dgm:presLayoutVars>
          <dgm:dir/>
          <dgm:animLvl val="lvl"/>
          <dgm:resizeHandles val="exact"/>
        </dgm:presLayoutVars>
      </dgm:prSet>
      <dgm:spPr/>
    </dgm:pt>
    <dgm:pt modelId="{978A44F8-EEC0-4714-BA97-66C177615D52}" type="pres">
      <dgm:prSet presAssocID="{EBA6E806-95C2-41FE-AD06-E7AC41841D84}" presName="parTxOnly" presStyleLbl="node1" presStyleIdx="0" presStyleCnt="4" custLinFactNeighborX="-1717" custLinFactNeighborY="-9133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de-DE"/>
        </a:p>
      </dgm:t>
    </dgm:pt>
    <dgm:pt modelId="{18A563B5-0057-49E5-97A7-6A24D4C7E281}" type="pres">
      <dgm:prSet presAssocID="{550B59DD-E3AE-4D96-81B1-325189D5AA27}" presName="parTxOnlySpace" presStyleCnt="0"/>
      <dgm:spPr/>
    </dgm:pt>
    <dgm:pt modelId="{594A77F9-D865-4CF1-9988-ADF1DA66EB48}" type="pres">
      <dgm:prSet presAssocID="{CC3DB214-C778-4746-931E-10DB4A229AC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EF6556-9DDC-4726-89ED-BC142D1B2D19}" type="pres">
      <dgm:prSet presAssocID="{2B2D45CD-C9D9-4CC1-AA28-0466C9596E47}" presName="parTxOnlySpace" presStyleCnt="0"/>
      <dgm:spPr/>
    </dgm:pt>
    <dgm:pt modelId="{6DD979A7-D868-405E-BBF3-8290613ADD19}" type="pres">
      <dgm:prSet presAssocID="{4F537655-D002-4C5B-82FF-D00EB58B054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227091-3099-4195-90C0-0A4DAC652218}" type="pres">
      <dgm:prSet presAssocID="{837EF4F8-0C82-45F0-8361-304F7271A817}" presName="parTxOnlySpace" presStyleCnt="0"/>
      <dgm:spPr/>
    </dgm:pt>
    <dgm:pt modelId="{A766BD3C-4495-4819-93DD-EFD776960079}" type="pres">
      <dgm:prSet presAssocID="{A5521E76-319D-4AB4-8C51-CB336E80D5C3}" presName="parTxOnly" presStyleLbl="node1" presStyleIdx="3" presStyleCnt="4" custLinFactY="56764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356B8F7-56F6-4067-9B2C-09C200126776}" srcId="{AF5AC123-1C33-4285-84A4-A37D3319BEAB}" destId="{EBA6E806-95C2-41FE-AD06-E7AC41841D84}" srcOrd="0" destOrd="0" parTransId="{CDFB7AD6-046F-4C09-8178-3EB5A2CE6D93}" sibTransId="{550B59DD-E3AE-4D96-81B1-325189D5AA27}"/>
    <dgm:cxn modelId="{B6BC7104-B806-4233-9DAA-420145EA156E}" srcId="{AF5AC123-1C33-4285-84A4-A37D3319BEAB}" destId="{A5521E76-319D-4AB4-8C51-CB336E80D5C3}" srcOrd="3" destOrd="0" parTransId="{F2252632-37B0-44FC-9A04-97AE88CE5323}" sibTransId="{0D7B707C-68E0-4295-99D8-FE37C9A6B801}"/>
    <dgm:cxn modelId="{589BB974-02FA-407F-B275-2EC0FB1712C0}" srcId="{AF5AC123-1C33-4285-84A4-A37D3319BEAB}" destId="{CC3DB214-C778-4746-931E-10DB4A229AC1}" srcOrd="1" destOrd="0" parTransId="{30895005-1FB6-45B7-8CC7-C3662EC32ED1}" sibTransId="{2B2D45CD-C9D9-4CC1-AA28-0466C9596E47}"/>
    <dgm:cxn modelId="{C7B7E9FB-5B55-4749-A96F-7987BD2FFE47}" type="presOf" srcId="{A5521E76-319D-4AB4-8C51-CB336E80D5C3}" destId="{A766BD3C-4495-4819-93DD-EFD776960079}" srcOrd="0" destOrd="0" presId="urn:microsoft.com/office/officeart/2005/8/layout/chevron1"/>
    <dgm:cxn modelId="{279A49BB-B12F-4DED-913E-5E85E7F47ED0}" srcId="{AF5AC123-1C33-4285-84A4-A37D3319BEAB}" destId="{4F537655-D002-4C5B-82FF-D00EB58B054C}" srcOrd="2" destOrd="0" parTransId="{A27DDF2A-226D-41A3-A776-B8BA2F21E4E9}" sibTransId="{837EF4F8-0C82-45F0-8361-304F7271A817}"/>
    <dgm:cxn modelId="{0DF58D8B-B971-4ABA-89C6-4AD4B41D71BA}" type="presOf" srcId="{4F537655-D002-4C5B-82FF-D00EB58B054C}" destId="{6DD979A7-D868-405E-BBF3-8290613ADD19}" srcOrd="0" destOrd="0" presId="urn:microsoft.com/office/officeart/2005/8/layout/chevron1"/>
    <dgm:cxn modelId="{1ADAA251-244B-490A-A75B-72E78AF1BF5B}" type="presOf" srcId="{EBA6E806-95C2-41FE-AD06-E7AC41841D84}" destId="{978A44F8-EEC0-4714-BA97-66C177615D52}" srcOrd="0" destOrd="0" presId="urn:microsoft.com/office/officeart/2005/8/layout/chevron1"/>
    <dgm:cxn modelId="{35F7886F-DB48-4283-AA9F-6F55DCD38164}" type="presOf" srcId="{CC3DB214-C778-4746-931E-10DB4A229AC1}" destId="{594A77F9-D865-4CF1-9988-ADF1DA66EB48}" srcOrd="0" destOrd="0" presId="urn:microsoft.com/office/officeart/2005/8/layout/chevron1"/>
    <dgm:cxn modelId="{5CECCFE0-A8EE-4419-A9B0-4044E2C82C17}" type="presOf" srcId="{AF5AC123-1C33-4285-84A4-A37D3319BEAB}" destId="{30FACC6C-2242-419F-932F-4F4E5A4B3769}" srcOrd="0" destOrd="0" presId="urn:microsoft.com/office/officeart/2005/8/layout/chevron1"/>
    <dgm:cxn modelId="{5783DD07-C41A-4534-841F-62AE7F88D030}" type="presParOf" srcId="{30FACC6C-2242-419F-932F-4F4E5A4B3769}" destId="{978A44F8-EEC0-4714-BA97-66C177615D52}" srcOrd="0" destOrd="0" presId="urn:microsoft.com/office/officeart/2005/8/layout/chevron1"/>
    <dgm:cxn modelId="{13BB6318-3911-4E0D-BDD7-A2C583064E82}" type="presParOf" srcId="{30FACC6C-2242-419F-932F-4F4E5A4B3769}" destId="{18A563B5-0057-49E5-97A7-6A24D4C7E281}" srcOrd="1" destOrd="0" presId="urn:microsoft.com/office/officeart/2005/8/layout/chevron1"/>
    <dgm:cxn modelId="{CA1887B9-7A62-4D45-B9EA-61C4E3DE2AF7}" type="presParOf" srcId="{30FACC6C-2242-419F-932F-4F4E5A4B3769}" destId="{594A77F9-D865-4CF1-9988-ADF1DA66EB48}" srcOrd="2" destOrd="0" presId="urn:microsoft.com/office/officeart/2005/8/layout/chevron1"/>
    <dgm:cxn modelId="{E0EA0F67-2061-4074-97F8-F7C48AA783B9}" type="presParOf" srcId="{30FACC6C-2242-419F-932F-4F4E5A4B3769}" destId="{89EF6556-9DDC-4726-89ED-BC142D1B2D19}" srcOrd="3" destOrd="0" presId="urn:microsoft.com/office/officeart/2005/8/layout/chevron1"/>
    <dgm:cxn modelId="{6B090EBE-F57B-47FC-9E14-764CDDEA5240}" type="presParOf" srcId="{30FACC6C-2242-419F-932F-4F4E5A4B3769}" destId="{6DD979A7-D868-405E-BBF3-8290613ADD19}" srcOrd="4" destOrd="0" presId="urn:microsoft.com/office/officeart/2005/8/layout/chevron1"/>
    <dgm:cxn modelId="{4D7DBF9F-24CC-4B71-BFC4-61366D883299}" type="presParOf" srcId="{30FACC6C-2242-419F-932F-4F4E5A4B3769}" destId="{77227091-3099-4195-90C0-0A4DAC652218}" srcOrd="5" destOrd="0" presId="urn:microsoft.com/office/officeart/2005/8/layout/chevron1"/>
    <dgm:cxn modelId="{7DCE2DCC-B73A-4098-A9E5-79E000DC73F4}" type="presParOf" srcId="{30FACC6C-2242-419F-932F-4F4E5A4B3769}" destId="{A766BD3C-4495-4819-93DD-EFD776960079}" srcOrd="6" destOrd="0" presId="urn:microsoft.com/office/officeart/2005/8/layout/chevr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A44F8-EEC0-4714-BA97-66C177615D52}">
      <dsp:nvSpPr>
        <dsp:cNvPr id="0" name=""/>
        <dsp:cNvSpPr/>
      </dsp:nvSpPr>
      <dsp:spPr>
        <a:xfrm>
          <a:off x="2" y="0"/>
          <a:ext cx="2636766" cy="888161"/>
        </a:xfrm>
        <a:prstGeom prst="homePlat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Observation</a:t>
          </a:r>
          <a:endParaRPr lang="de-DE" sz="1800" kern="1200" dirty="0"/>
        </a:p>
      </dsp:txBody>
      <dsp:txXfrm>
        <a:off x="2" y="0"/>
        <a:ext cx="2414726" cy="888161"/>
      </dsp:txXfrm>
    </dsp:sp>
    <dsp:sp modelId="{594A77F9-D865-4CF1-9988-ADF1DA66EB48}">
      <dsp:nvSpPr>
        <dsp:cNvPr id="0" name=""/>
        <dsp:cNvSpPr/>
      </dsp:nvSpPr>
      <dsp:spPr>
        <a:xfrm>
          <a:off x="2377619" y="0"/>
          <a:ext cx="2636766" cy="88816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Imitation</a:t>
          </a:r>
          <a:endParaRPr lang="de-DE" sz="1800" kern="1200" dirty="0"/>
        </a:p>
      </dsp:txBody>
      <dsp:txXfrm>
        <a:off x="2821700" y="0"/>
        <a:ext cx="1748605" cy="888161"/>
      </dsp:txXfrm>
    </dsp:sp>
    <dsp:sp modelId="{6DD979A7-D868-405E-BBF3-8290613ADD19}">
      <dsp:nvSpPr>
        <dsp:cNvPr id="0" name=""/>
        <dsp:cNvSpPr/>
      </dsp:nvSpPr>
      <dsp:spPr>
        <a:xfrm>
          <a:off x="4750710" y="0"/>
          <a:ext cx="2636766" cy="88816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Experience</a:t>
          </a:r>
          <a:endParaRPr lang="de-DE" sz="1800" kern="1200" dirty="0"/>
        </a:p>
      </dsp:txBody>
      <dsp:txXfrm>
        <a:off x="5194791" y="0"/>
        <a:ext cx="1748605" cy="888161"/>
      </dsp:txXfrm>
    </dsp:sp>
    <dsp:sp modelId="{A766BD3C-4495-4819-93DD-EFD776960079}">
      <dsp:nvSpPr>
        <dsp:cNvPr id="0" name=""/>
        <dsp:cNvSpPr/>
      </dsp:nvSpPr>
      <dsp:spPr>
        <a:xfrm>
          <a:off x="7123800" y="0"/>
          <a:ext cx="2636766" cy="88816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Adaption</a:t>
          </a:r>
          <a:endParaRPr lang="de-DE" sz="1800" kern="1200" dirty="0"/>
        </a:p>
      </dsp:txBody>
      <dsp:txXfrm>
        <a:off x="7567881" y="0"/>
        <a:ext cx="1748605" cy="888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A44F8-EEC0-4714-BA97-66C177615D52}">
      <dsp:nvSpPr>
        <dsp:cNvPr id="0" name=""/>
        <dsp:cNvSpPr/>
      </dsp:nvSpPr>
      <dsp:spPr>
        <a:xfrm>
          <a:off x="1" y="0"/>
          <a:ext cx="2109413" cy="562981"/>
        </a:xfrm>
        <a:prstGeom prst="homePlate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Observation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1" y="0"/>
        <a:ext cx="1968668" cy="562981"/>
      </dsp:txXfrm>
    </dsp:sp>
    <dsp:sp modelId="{594A77F9-D865-4CF1-9988-ADF1DA66EB48}">
      <dsp:nvSpPr>
        <dsp:cNvPr id="0" name=""/>
        <dsp:cNvSpPr/>
      </dsp:nvSpPr>
      <dsp:spPr>
        <a:xfrm>
          <a:off x="1902095" y="0"/>
          <a:ext cx="2109413" cy="562981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Imitation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2183586" y="0"/>
        <a:ext cx="1546432" cy="562981"/>
      </dsp:txXfrm>
    </dsp:sp>
    <dsp:sp modelId="{6DD979A7-D868-405E-BBF3-8290613ADD19}">
      <dsp:nvSpPr>
        <dsp:cNvPr id="0" name=""/>
        <dsp:cNvSpPr/>
      </dsp:nvSpPr>
      <dsp:spPr>
        <a:xfrm>
          <a:off x="3800567" y="0"/>
          <a:ext cx="2109413" cy="562981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Experience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4082058" y="0"/>
        <a:ext cx="1546432" cy="562981"/>
      </dsp:txXfrm>
    </dsp:sp>
    <dsp:sp modelId="{A766BD3C-4495-4819-93DD-EFD776960079}">
      <dsp:nvSpPr>
        <dsp:cNvPr id="0" name=""/>
        <dsp:cNvSpPr/>
      </dsp:nvSpPr>
      <dsp:spPr>
        <a:xfrm>
          <a:off x="5699039" y="0"/>
          <a:ext cx="2109413" cy="562981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olidFill>
                <a:schemeClr val="tx1"/>
              </a:solidFill>
            </a:rPr>
            <a:t>Adaption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5980530" y="0"/>
        <a:ext cx="1546432" cy="562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A44F8-EEC0-4714-BA97-66C177615D52}">
      <dsp:nvSpPr>
        <dsp:cNvPr id="0" name=""/>
        <dsp:cNvSpPr/>
      </dsp:nvSpPr>
      <dsp:spPr>
        <a:xfrm>
          <a:off x="1" y="0"/>
          <a:ext cx="1687530" cy="499239"/>
        </a:xfrm>
        <a:prstGeom prst="homePlate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Observation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1" y="0"/>
        <a:ext cx="1562720" cy="499239"/>
      </dsp:txXfrm>
    </dsp:sp>
    <dsp:sp modelId="{594A77F9-D865-4CF1-9988-ADF1DA66EB48}">
      <dsp:nvSpPr>
        <dsp:cNvPr id="0" name=""/>
        <dsp:cNvSpPr/>
      </dsp:nvSpPr>
      <dsp:spPr>
        <a:xfrm>
          <a:off x="1521676" y="0"/>
          <a:ext cx="1687530" cy="499239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Imitation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1771296" y="0"/>
        <a:ext cx="1188291" cy="499239"/>
      </dsp:txXfrm>
    </dsp:sp>
    <dsp:sp modelId="{6DD979A7-D868-405E-BBF3-8290613ADD19}">
      <dsp:nvSpPr>
        <dsp:cNvPr id="0" name=""/>
        <dsp:cNvSpPr/>
      </dsp:nvSpPr>
      <dsp:spPr>
        <a:xfrm>
          <a:off x="3040454" y="0"/>
          <a:ext cx="1687530" cy="499239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Experience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3290074" y="0"/>
        <a:ext cx="1188291" cy="499239"/>
      </dsp:txXfrm>
    </dsp:sp>
    <dsp:sp modelId="{A766BD3C-4495-4819-93DD-EFD776960079}">
      <dsp:nvSpPr>
        <dsp:cNvPr id="0" name=""/>
        <dsp:cNvSpPr/>
      </dsp:nvSpPr>
      <dsp:spPr>
        <a:xfrm>
          <a:off x="4559232" y="0"/>
          <a:ext cx="1687530" cy="499239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solidFill>
                <a:schemeClr val="tx1"/>
              </a:solidFill>
            </a:rPr>
            <a:t>Adaption</a:t>
          </a:r>
          <a:endParaRPr lang="de-DE" sz="1600" kern="1200" dirty="0">
            <a:solidFill>
              <a:schemeClr val="tx1"/>
            </a:solidFill>
          </a:endParaRPr>
        </a:p>
      </dsp:txBody>
      <dsp:txXfrm>
        <a:off x="4808852" y="0"/>
        <a:ext cx="1188291" cy="499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A44F8-EEC0-4714-BA97-66C177615D52}">
      <dsp:nvSpPr>
        <dsp:cNvPr id="0" name=""/>
        <dsp:cNvSpPr/>
      </dsp:nvSpPr>
      <dsp:spPr>
        <a:xfrm>
          <a:off x="1" y="0"/>
          <a:ext cx="1350024" cy="454738"/>
        </a:xfrm>
        <a:prstGeom prst="homePlate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tx1"/>
              </a:solidFill>
            </a:rPr>
            <a:t>Observation</a:t>
          </a:r>
          <a:endParaRPr lang="de-DE" sz="1200" kern="1200" dirty="0">
            <a:solidFill>
              <a:schemeClr val="tx1"/>
            </a:solidFill>
          </a:endParaRPr>
        </a:p>
      </dsp:txBody>
      <dsp:txXfrm>
        <a:off x="1" y="0"/>
        <a:ext cx="1236340" cy="454738"/>
      </dsp:txXfrm>
    </dsp:sp>
    <dsp:sp modelId="{594A77F9-D865-4CF1-9988-ADF1DA66EB48}">
      <dsp:nvSpPr>
        <dsp:cNvPr id="0" name=""/>
        <dsp:cNvSpPr/>
      </dsp:nvSpPr>
      <dsp:spPr>
        <a:xfrm>
          <a:off x="1217341" y="0"/>
          <a:ext cx="1350024" cy="454738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tx1"/>
              </a:solidFill>
            </a:rPr>
            <a:t>Imitation</a:t>
          </a:r>
          <a:endParaRPr lang="de-DE" sz="1200" kern="1200" dirty="0">
            <a:solidFill>
              <a:schemeClr val="tx1"/>
            </a:solidFill>
          </a:endParaRPr>
        </a:p>
      </dsp:txBody>
      <dsp:txXfrm>
        <a:off x="1444710" y="0"/>
        <a:ext cx="895286" cy="454738"/>
      </dsp:txXfrm>
    </dsp:sp>
    <dsp:sp modelId="{6DD979A7-D868-405E-BBF3-8290613ADD19}">
      <dsp:nvSpPr>
        <dsp:cNvPr id="0" name=""/>
        <dsp:cNvSpPr/>
      </dsp:nvSpPr>
      <dsp:spPr>
        <a:xfrm>
          <a:off x="2432363" y="0"/>
          <a:ext cx="1350024" cy="454738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tx1"/>
              </a:solidFill>
            </a:rPr>
            <a:t>Experience</a:t>
          </a:r>
          <a:endParaRPr lang="de-DE" sz="1200" kern="1200" dirty="0">
            <a:solidFill>
              <a:schemeClr val="tx1"/>
            </a:solidFill>
          </a:endParaRPr>
        </a:p>
      </dsp:txBody>
      <dsp:txXfrm>
        <a:off x="2659732" y="0"/>
        <a:ext cx="895286" cy="454738"/>
      </dsp:txXfrm>
    </dsp:sp>
    <dsp:sp modelId="{A766BD3C-4495-4819-93DD-EFD776960079}">
      <dsp:nvSpPr>
        <dsp:cNvPr id="0" name=""/>
        <dsp:cNvSpPr/>
      </dsp:nvSpPr>
      <dsp:spPr>
        <a:xfrm>
          <a:off x="3647386" y="0"/>
          <a:ext cx="1350024" cy="454738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>
              <a:solidFill>
                <a:schemeClr val="tx1"/>
              </a:solidFill>
            </a:rPr>
            <a:t>Adaption</a:t>
          </a:r>
          <a:endParaRPr lang="de-DE" sz="1200" kern="1200" dirty="0">
            <a:solidFill>
              <a:schemeClr val="tx1"/>
            </a:solidFill>
          </a:endParaRPr>
        </a:p>
      </dsp:txBody>
      <dsp:txXfrm>
        <a:off x="3874755" y="0"/>
        <a:ext cx="895286" cy="454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A44F8-EEC0-4714-BA97-66C177615D52}">
      <dsp:nvSpPr>
        <dsp:cNvPr id="0" name=""/>
        <dsp:cNvSpPr/>
      </dsp:nvSpPr>
      <dsp:spPr>
        <a:xfrm>
          <a:off x="0" y="0"/>
          <a:ext cx="1080019" cy="363790"/>
        </a:xfrm>
        <a:prstGeom prst="homePlate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chemeClr val="tx1"/>
              </a:solidFill>
            </a:rPr>
            <a:t>Observation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0" y="0"/>
        <a:ext cx="989072" cy="363790"/>
      </dsp:txXfrm>
    </dsp:sp>
    <dsp:sp modelId="{594A77F9-D865-4CF1-9988-ADF1DA66EB48}">
      <dsp:nvSpPr>
        <dsp:cNvPr id="0" name=""/>
        <dsp:cNvSpPr/>
      </dsp:nvSpPr>
      <dsp:spPr>
        <a:xfrm>
          <a:off x="973873" y="0"/>
          <a:ext cx="1080019" cy="363790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chemeClr val="tx1"/>
              </a:solidFill>
            </a:rPr>
            <a:t>Imitation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1155768" y="0"/>
        <a:ext cx="716229" cy="363790"/>
      </dsp:txXfrm>
    </dsp:sp>
    <dsp:sp modelId="{6DD979A7-D868-405E-BBF3-8290613ADD19}">
      <dsp:nvSpPr>
        <dsp:cNvPr id="0" name=""/>
        <dsp:cNvSpPr/>
      </dsp:nvSpPr>
      <dsp:spPr>
        <a:xfrm>
          <a:off x="1945891" y="0"/>
          <a:ext cx="1080019" cy="363790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chemeClr val="tx1"/>
              </a:solidFill>
            </a:rPr>
            <a:t>Experience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2127786" y="0"/>
        <a:ext cx="716229" cy="363790"/>
      </dsp:txXfrm>
    </dsp:sp>
    <dsp:sp modelId="{A766BD3C-4495-4819-93DD-EFD776960079}">
      <dsp:nvSpPr>
        <dsp:cNvPr id="0" name=""/>
        <dsp:cNvSpPr/>
      </dsp:nvSpPr>
      <dsp:spPr>
        <a:xfrm>
          <a:off x="2917908" y="0"/>
          <a:ext cx="1080019" cy="363790"/>
        </a:xfrm>
        <a:prstGeom prst="chevron">
          <a:avLst/>
        </a:prstGeom>
        <a:solidFill>
          <a:schemeClr val="accent1">
            <a:lumMod val="90000"/>
          </a:schemeClr>
        </a:solidFill>
        <a:ln w="25400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chemeClr val="tx1"/>
              </a:solidFill>
            </a:rPr>
            <a:t>Adaption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3099803" y="0"/>
        <a:ext cx="716229" cy="363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50C59-D1D1-4CF8-A5C8-BF6FE77EED9D}" type="datetimeFigureOut">
              <a:rPr lang="de-DE" smtClean="0"/>
              <a:t>05.10.2017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6F4A-349B-444D-B35E-3481DBA21A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4454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96332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332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AE89736C-33E1-4D73-8584-7092582AEF83}" type="datetimeFigureOut">
              <a:rPr lang="de-DE" smtClean="0"/>
              <a:pPr/>
              <a:t>05.10.2017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vert="horz" lIns="95939" tIns="47969" rIns="95939" bIns="47969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71800" cy="496332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428583"/>
            <a:ext cx="2971800" cy="496332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DBEE7B1B-09E6-4939-A88C-22AA4308BEB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107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6925" y="744538"/>
            <a:ext cx="526415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8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Kreativität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Kreativität</a:t>
            </a:r>
            <a:r>
              <a:rPr lang="en-US" dirty="0" smtClean="0"/>
              <a:t> </a:t>
            </a:r>
            <a:r>
              <a:rPr lang="en-US" dirty="0" err="1" smtClean="0"/>
              <a:t>unmöglich</a:t>
            </a:r>
            <a:r>
              <a:rPr lang="en-US" dirty="0" smtClean="0"/>
              <a:t> (</a:t>
            </a:r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malen</a:t>
            </a:r>
            <a:r>
              <a:rPr lang="en-US" dirty="0" smtClean="0"/>
              <a:t>, </a:t>
            </a:r>
            <a:r>
              <a:rPr lang="en-US" dirty="0" err="1" smtClean="0"/>
              <a:t>Musik</a:t>
            </a:r>
            <a:r>
              <a:rPr lang="en-US" dirty="0" smtClean="0"/>
              <a:t> </a:t>
            </a:r>
            <a:r>
              <a:rPr lang="en-US" dirty="0" err="1" smtClean="0"/>
              <a:t>komponieren</a:t>
            </a:r>
            <a:r>
              <a:rPr lang="en-US" dirty="0" smtClean="0"/>
              <a:t>, </a:t>
            </a:r>
            <a:r>
              <a:rPr lang="en-US" dirty="0" err="1" smtClean="0"/>
              <a:t>erfinden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Handelt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anhand</a:t>
            </a:r>
            <a:r>
              <a:rPr lang="en-US" baseline="0" dirty="0" smtClean="0"/>
              <a:t> von</a:t>
            </a:r>
            <a:r>
              <a:rPr lang="en-US" dirty="0" smtClean="0"/>
              <a:t> </a:t>
            </a:r>
            <a:r>
              <a:rPr lang="en-US" dirty="0" err="1" smtClean="0"/>
              <a:t>Mustern</a:t>
            </a:r>
            <a:r>
              <a:rPr lang="en-US" dirty="0" smtClean="0"/>
              <a:t> in der </a:t>
            </a:r>
            <a:r>
              <a:rPr lang="en-US" dirty="0" err="1" smtClean="0"/>
              <a:t>Erkennung</a:t>
            </a:r>
            <a:r>
              <a:rPr lang="en-US" dirty="0" smtClean="0"/>
              <a:t> und Imitation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 smtClean="0"/>
              <a:t>Abstraktionsvermögen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darauf</a:t>
            </a:r>
            <a:r>
              <a:rPr lang="en-US" dirty="0" smtClean="0"/>
              <a:t> </a:t>
            </a:r>
            <a:r>
              <a:rPr lang="en-US" dirty="0" err="1" smtClean="0"/>
              <a:t>trainiert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, </a:t>
            </a:r>
            <a:r>
              <a:rPr lang="en-US" dirty="0" err="1" smtClean="0"/>
              <a:t>Buchstaben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erkennen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Was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möglich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: Die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Bedeutung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Buchstaben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Zusammenhang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verstehen</a:t>
            </a:r>
            <a:endParaRPr lang="en-US" baseline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Fortführung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Reihe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erkennt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Bedeutung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Zeichen</a:t>
            </a:r>
            <a:r>
              <a:rPr lang="en-US" baseline="0" dirty="0" smtClean="0"/>
              <a:t>)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 smtClean="0"/>
              <a:t>Selbstbewusstsein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KI hat </a:t>
            </a:r>
            <a:r>
              <a:rPr lang="en-US" dirty="0" err="1" smtClean="0"/>
              <a:t>kein</a:t>
            </a:r>
            <a:r>
              <a:rPr lang="en-US" dirty="0" smtClean="0"/>
              <a:t> </a:t>
            </a:r>
            <a:r>
              <a:rPr lang="en-US" dirty="0" err="1" smtClean="0"/>
              <a:t>Wissen</a:t>
            </a:r>
            <a:r>
              <a:rPr lang="en-US" dirty="0" smtClean="0"/>
              <a:t> </a:t>
            </a:r>
            <a:r>
              <a:rPr lang="en-US" dirty="0" err="1" smtClean="0"/>
              <a:t>darüber</a:t>
            </a:r>
            <a:r>
              <a:rPr lang="en-US" dirty="0" smtClean="0"/>
              <a:t>,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funktioniert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was sein </a:t>
            </a:r>
            <a:r>
              <a:rPr lang="en-US" dirty="0" err="1" smtClean="0"/>
              <a:t>Zustand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darüber</a:t>
            </a:r>
            <a:r>
              <a:rPr lang="en-US" dirty="0" smtClean="0"/>
              <a:t> </a:t>
            </a:r>
            <a:r>
              <a:rPr lang="en-US" dirty="0" err="1" smtClean="0"/>
              <a:t>Auskunft</a:t>
            </a:r>
            <a:r>
              <a:rPr lang="en-US" dirty="0" smtClean="0"/>
              <a:t> </a:t>
            </a:r>
            <a:r>
              <a:rPr lang="en-US" dirty="0" err="1" smtClean="0"/>
              <a:t>geben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Erkennt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den Sinn, </a:t>
            </a:r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User </a:t>
            </a:r>
            <a:r>
              <a:rPr lang="en-US" dirty="0" err="1" smtClean="0"/>
              <a:t>etwas</a:t>
            </a:r>
            <a:r>
              <a:rPr lang="en-US" dirty="0" smtClean="0"/>
              <a:t> </a:t>
            </a:r>
            <a:r>
              <a:rPr lang="en-US" dirty="0" err="1" smtClean="0"/>
              <a:t>eingibt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77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err="1" smtClean="0"/>
              <a:t>Vorhersage</a:t>
            </a:r>
            <a:r>
              <a:rPr lang="en-US" dirty="0" smtClean="0"/>
              <a:t> auf </a:t>
            </a:r>
            <a:r>
              <a:rPr lang="en-US" dirty="0" err="1" smtClean="0"/>
              <a:t>Grundlage</a:t>
            </a:r>
            <a:r>
              <a:rPr lang="en-US" dirty="0" smtClean="0"/>
              <a:t> von </a:t>
            </a:r>
            <a:r>
              <a:rPr lang="en-US" dirty="0" err="1" smtClean="0"/>
              <a:t>Mustererkennung</a:t>
            </a:r>
            <a:endParaRPr lang="en-US" dirty="0" smtClean="0"/>
          </a:p>
          <a:p>
            <a:r>
              <a:rPr lang="en-US" u="sng" dirty="0" err="1" smtClean="0"/>
              <a:t>Klassifizierung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Einordnung</a:t>
            </a:r>
            <a:r>
              <a:rPr lang="en-US" dirty="0" smtClean="0"/>
              <a:t> </a:t>
            </a:r>
            <a:r>
              <a:rPr lang="en-US" baseline="0" dirty="0" smtClean="0"/>
              <a:t>von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definierte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Gruppen</a:t>
            </a:r>
            <a:r>
              <a:rPr lang="en-US" baseline="0" dirty="0" smtClean="0"/>
              <a:t> ODER </a:t>
            </a:r>
            <a:r>
              <a:rPr lang="en-US" baseline="0" dirty="0" err="1" smtClean="0"/>
              <a:t>selbstständiges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Finden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Gruppierungen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Grundlage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Daten</a:t>
            </a:r>
            <a:endParaRPr lang="en-US" baseline="0" dirty="0" smtClean="0"/>
          </a:p>
          <a:p>
            <a:r>
              <a:rPr lang="en-US" u="sng" baseline="0" dirty="0" err="1" smtClean="0"/>
              <a:t>Identifizierung</a:t>
            </a:r>
            <a:r>
              <a:rPr lang="en-US" u="sng" baseline="0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Erkennung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Mustern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Objekten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beispielsweise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Gesichtserkennung</a:t>
            </a:r>
            <a:endParaRPr lang="en-US" baseline="0" dirty="0" smtClean="0"/>
          </a:p>
          <a:p>
            <a:r>
              <a:rPr lang="en-US" u="sng" baseline="0" dirty="0" err="1" smtClean="0"/>
              <a:t>Entscheidungsfindung</a:t>
            </a:r>
            <a:r>
              <a:rPr lang="en-US" u="sng" baseline="0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Entscheidungsbaum</a:t>
            </a:r>
            <a:r>
              <a:rPr lang="en-US" baseline="0" dirty="0" smtClean="0"/>
              <a:t> &amp; Cased-based reasoning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3292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Um Krebs identifizieren zu können, werden Gewebeproben entnommen. Diese werden anschließend auf die Anzahl der krebsartigen</a:t>
            </a:r>
            <a:r>
              <a:rPr lang="de-DE" baseline="0" dirty="0" smtClean="0"/>
              <a:t> Zellen untersucht.</a:t>
            </a:r>
          </a:p>
          <a:p>
            <a:r>
              <a:rPr lang="de-DE" u="sng" baseline="0" dirty="0" smtClean="0"/>
              <a:t>Bisher:</a:t>
            </a:r>
            <a:r>
              <a:rPr lang="de-DE" baseline="0" dirty="0" smtClean="0"/>
              <a:t> aufwendige Handarbeit (Zählen und Markieren der Zellen von Menschenhand)</a:t>
            </a:r>
            <a:endParaRPr lang="de-DE" dirty="0" smtClean="0"/>
          </a:p>
          <a:p>
            <a:r>
              <a:rPr lang="de-DE" u="sng" dirty="0" smtClean="0"/>
              <a:t>KI:</a:t>
            </a:r>
            <a:r>
              <a:rPr lang="de-DE" dirty="0" smtClean="0"/>
              <a:t> darauf</a:t>
            </a:r>
            <a:r>
              <a:rPr lang="de-DE" baseline="0" dirty="0" smtClean="0"/>
              <a:t> trainiert, kanzeröse Zellen auf Aufnahmen von Gewebeproben zu erkennen</a:t>
            </a:r>
          </a:p>
          <a:p>
            <a:r>
              <a:rPr lang="de-DE" baseline="0" dirty="0" smtClean="0"/>
              <a:t>Ergebnis vs. Klassische Methode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50657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Um Krebs identifizieren zu können, werden Gewebeproben entnommen. Diese werden anschließend auf die Anzahl der krebsartigen</a:t>
            </a:r>
            <a:r>
              <a:rPr lang="de-DE" baseline="0" dirty="0" smtClean="0"/>
              <a:t> Zellen untersucht.</a:t>
            </a:r>
          </a:p>
          <a:p>
            <a:r>
              <a:rPr lang="de-DE" u="sng" baseline="0" dirty="0" smtClean="0"/>
              <a:t>Bisher:</a:t>
            </a:r>
            <a:r>
              <a:rPr lang="de-DE" baseline="0" dirty="0" smtClean="0"/>
              <a:t> aufwendige Handarbeit (Zählen und Markieren der Zellen von Menschenhand)</a:t>
            </a:r>
            <a:endParaRPr lang="de-DE" dirty="0" smtClean="0"/>
          </a:p>
          <a:p>
            <a:r>
              <a:rPr lang="de-DE" u="sng" dirty="0" smtClean="0"/>
              <a:t>KI:</a:t>
            </a:r>
            <a:r>
              <a:rPr lang="de-DE" dirty="0" smtClean="0"/>
              <a:t> darauf</a:t>
            </a:r>
            <a:r>
              <a:rPr lang="de-DE" baseline="0" dirty="0" smtClean="0"/>
              <a:t> trainiert, kanzeröse Zellen auf Aufnahmen von Gewebeproben zu erkennen</a:t>
            </a:r>
          </a:p>
          <a:p>
            <a:r>
              <a:rPr lang="de-DE" baseline="0" dirty="0" smtClean="0"/>
              <a:t>Ergebnis vs. Klassische Methode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4190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Caterpillar: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Hersteller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Schiffsmotoren</a:t>
            </a:r>
            <a:r>
              <a:rPr lang="en-US" baseline="0" dirty="0" smtClean="0"/>
              <a:t> und –</a:t>
            </a:r>
            <a:r>
              <a:rPr lang="en-US" baseline="0" dirty="0" err="1" smtClean="0"/>
              <a:t>generatoren</a:t>
            </a:r>
            <a:endParaRPr lang="en-US" baseline="0" dirty="0" smtClean="0"/>
          </a:p>
          <a:p>
            <a:r>
              <a:rPr lang="en-US" baseline="0" dirty="0" err="1" smtClean="0"/>
              <a:t>Verwendung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verschiedenster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historischer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Erkennung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Mustern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Effizienzsteigerung</a:t>
            </a:r>
            <a:endParaRPr lang="en-US" baseline="0" dirty="0" smtClean="0"/>
          </a:p>
          <a:p>
            <a:r>
              <a:rPr lang="en-US" u="sng" dirty="0" smtClean="0"/>
              <a:t>1. </a:t>
            </a:r>
            <a:r>
              <a:rPr lang="en-US" u="sng" dirty="0" err="1" smtClean="0"/>
              <a:t>Erkenntnis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Ölverbrauch</a:t>
            </a:r>
            <a:r>
              <a:rPr lang="en-US" dirty="0" smtClean="0"/>
              <a:t> </a:t>
            </a:r>
            <a:r>
              <a:rPr lang="en-US" dirty="0" err="1" smtClean="0"/>
              <a:t>hängt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Anzahl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transportierten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Kühlcontainern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zusammen</a:t>
            </a:r>
            <a:endParaRPr lang="en-US" dirty="0" smtClean="0"/>
          </a:p>
          <a:p>
            <a:r>
              <a:rPr lang="en-US" u="sng" dirty="0" smtClean="0"/>
              <a:t>2. </a:t>
            </a:r>
            <a:r>
              <a:rPr lang="en-US" u="sng" dirty="0" err="1" smtClean="0"/>
              <a:t>Erkenntnis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effizienter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Generatoren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mittlerer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laufen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wenige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Generatoren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Volllast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laufen</a:t>
            </a:r>
            <a:endParaRPr lang="en-US" baseline="0" dirty="0" smtClean="0"/>
          </a:p>
          <a:p>
            <a:r>
              <a:rPr lang="en-US" baseline="0" dirty="0" err="1" smtClean="0"/>
              <a:t>Einsparungen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Verbrauch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Wartung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rund</a:t>
            </a:r>
            <a:r>
              <a:rPr lang="en-US" baseline="0" dirty="0" smtClean="0"/>
              <a:t> 30$/</a:t>
            </a:r>
            <a:r>
              <a:rPr lang="en-US" baseline="0" dirty="0" err="1" smtClean="0"/>
              <a:t>Stunde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Verhalten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Generatoren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bekannt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Fehler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automatisiert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vorhergesagt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9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 und Daten für KI mundgerecht machen, für die Problemstellung</a:t>
            </a:r>
            <a:r>
              <a:rPr lang="de-DE" sz="13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Vorwissen von Experten nötig </a:t>
            </a:r>
          </a:p>
          <a:p>
            <a:r>
              <a:rPr lang="de-DE" sz="13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ail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=&gt;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sollten nicht zu teuer sein bei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lösungsvorschlägen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problemstellungen</a:t>
            </a:r>
            <a:endParaRPr lang="de-DE" sz="1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probleme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schnell angucken, statt an einem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festzubeißen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KI-Macher: 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1.) Ist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abstrakt als Modell erklärbar (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nein!) 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2.)</a:t>
            </a:r>
            <a:r>
              <a:rPr lang="de-DE" sz="13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Ko-Pilot für User oder Entscheidungssysteme anstatt von User?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3.) Welche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fehler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darf die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maschine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machen, die der </a:t>
            </a:r>
            <a:r>
              <a:rPr lang="de-DE" sz="13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3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akzeptiert?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Dazu brauchen wir brauchen auch entsprechende Anzahl an Testfällen</a:t>
            </a:r>
          </a:p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3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7015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6925" y="744538"/>
            <a:ext cx="526415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01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Künstliche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Intelligenz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versucht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hauptsächlich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menschliche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intelligenz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erklären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nachzubilden</a:t>
            </a:r>
            <a:endParaRPr lang="en-US" baseline="0" dirty="0" smtClean="0"/>
          </a:p>
          <a:p>
            <a:r>
              <a:rPr lang="en-US" baseline="0" dirty="0" err="1" smtClean="0"/>
              <a:t>Intelligenz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controvers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diskutierter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begriff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erzählt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soviele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definitionen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experten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gibt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Beispielhaft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folgende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genannt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is-IS" baseline="0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KI lässt sich grundsätzlich aufteilen logisches Schlussfolgern, Gedankenprozesse wie z.B. lernen und Verhalten, wie z.B.</a:t>
            </a:r>
            <a:r>
              <a:rPr lang="de-DE" baseline="0" dirty="0" smtClean="0"/>
              <a:t> kollektives Verhalten</a:t>
            </a:r>
          </a:p>
          <a:p>
            <a:r>
              <a:rPr lang="de-DE" baseline="0" dirty="0" smtClean="0"/>
              <a:t>-</a:t>
            </a:r>
            <a:r>
              <a:rPr lang="de-DE" baseline="0" dirty="0" err="1" smtClean="0"/>
              <a:t>Schachomputer</a:t>
            </a:r>
            <a:r>
              <a:rPr lang="de-DE" baseline="0" dirty="0" smtClean="0"/>
              <a:t> schlägt Weltmeister</a:t>
            </a:r>
          </a:p>
          <a:p>
            <a:r>
              <a:rPr lang="de-DE" baseline="0" dirty="0" smtClean="0"/>
              <a:t>-Google </a:t>
            </a:r>
            <a:r>
              <a:rPr lang="de-DE" baseline="0" dirty="0" err="1" smtClean="0"/>
              <a:t>projekt</a:t>
            </a:r>
            <a:r>
              <a:rPr lang="de-DE" baseline="0" dirty="0" smtClean="0"/>
              <a:t> lässt </a:t>
            </a:r>
            <a:r>
              <a:rPr lang="de-DE" baseline="0" dirty="0" err="1" smtClean="0"/>
              <a:t>roboter</a:t>
            </a:r>
            <a:r>
              <a:rPr lang="de-DE" baseline="0" dirty="0" smtClean="0"/>
              <a:t> auf Spiel schauen und Objekte erkennen per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und per bestärkendes Lernen das Spiel gewinnen (z.B. </a:t>
            </a:r>
            <a:r>
              <a:rPr lang="de-DE" baseline="0" dirty="0" err="1" smtClean="0"/>
              <a:t>Pong</a:t>
            </a:r>
            <a:r>
              <a:rPr lang="de-DE" baseline="0" dirty="0" smtClean="0"/>
              <a:t> oder </a:t>
            </a:r>
            <a:r>
              <a:rPr lang="de-DE" baseline="0" dirty="0" err="1" smtClean="0"/>
              <a:t>Frog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-Schwarmintelligenz wird im Bereich des Maschinellen Lernens genutzt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393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ML imitiert das</a:t>
            </a:r>
            <a:r>
              <a:rPr lang="de-DE" baseline="0" dirty="0" smtClean="0"/>
              <a:t> lern-verhalten durch PC </a:t>
            </a:r>
            <a:r>
              <a:rPr lang="de-DE" baseline="0" dirty="0" err="1" smtClean="0"/>
              <a:t>programme</a:t>
            </a:r>
            <a:endParaRPr lang="de-DE" baseline="0" dirty="0" smtClean="0"/>
          </a:p>
          <a:p>
            <a:r>
              <a:rPr lang="de-DE" baseline="0" dirty="0" smtClean="0"/>
              <a:t>Muster sind in unserem Sinn z.B. die Einteilung in verschiedene Gruppen, genannt Klassifikation</a:t>
            </a:r>
          </a:p>
          <a:p>
            <a:r>
              <a:rPr lang="de-DE" baseline="0" dirty="0" smtClean="0"/>
              <a:t>Überwacht und </a:t>
            </a:r>
            <a:r>
              <a:rPr lang="de-DE" baseline="0" dirty="0" err="1" smtClean="0"/>
              <a:t>unüberwacht</a:t>
            </a:r>
            <a:r>
              <a:rPr lang="de-DE" baseline="0" dirty="0" smtClean="0"/>
              <a:t> erklären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633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Überwacht</a:t>
            </a:r>
            <a:r>
              <a:rPr lang="de-DE" baseline="0" dirty="0" smtClean="0"/>
              <a:t> also ein ML Programm anhand von Daten mit vorgegebenen Gruppen anlernen</a:t>
            </a:r>
          </a:p>
          <a:p>
            <a:r>
              <a:rPr lang="de-DE" baseline="0" dirty="0" smtClean="0"/>
              <a:t>Datenarten erklären, Z.B </a:t>
            </a:r>
            <a:r>
              <a:rPr lang="de-DE" baseline="0" dirty="0" err="1" smtClean="0"/>
              <a:t>excel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tabelle</a:t>
            </a:r>
            <a:r>
              <a:rPr lang="de-DE" baseline="0" dirty="0" smtClean="0"/>
              <a:t> strukturiert usw.</a:t>
            </a:r>
          </a:p>
          <a:p>
            <a:r>
              <a:rPr lang="de-DE" baseline="0" dirty="0" smtClean="0"/>
              <a:t>Wir erklären den Verlauf an einem Beispiel</a:t>
            </a:r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88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Zuerst ist die frage was wir an Merkmalen auswählen,</a:t>
            </a:r>
            <a:r>
              <a:rPr lang="de-DE" baseline="0" dirty="0" smtClean="0"/>
              <a:t> um z.B. Räder erkennen zu können in PKW Bildern</a:t>
            </a:r>
          </a:p>
          <a:p>
            <a:r>
              <a:rPr lang="de-DE" baseline="0" dirty="0" smtClean="0"/>
              <a:t>Problem: </a:t>
            </a:r>
            <a:r>
              <a:rPr lang="de-DE" baseline="0" dirty="0" err="1" smtClean="0"/>
              <a:t>Häßliche</a:t>
            </a:r>
            <a:r>
              <a:rPr lang="de-DE" baseline="0" dirty="0" smtClean="0"/>
              <a:t> Entlein Theorem: Entlein und Schwan sind sich sehr ähnlich, wenn man die falschen Merkmale zur Mustererkennung nimmt.</a:t>
            </a:r>
          </a:p>
          <a:p>
            <a:r>
              <a:rPr lang="de-DE" baseline="0" dirty="0" smtClean="0"/>
              <a:t>Für ML muss man eine Ähnlichkeit definieren (Hier 4 PKW </a:t>
            </a:r>
            <a:r>
              <a:rPr lang="de-DE" baseline="0" dirty="0" err="1" smtClean="0"/>
              <a:t>räder</a:t>
            </a:r>
            <a:r>
              <a:rPr lang="de-DE" baseline="0" dirty="0" smtClean="0"/>
              <a:t>) und dafür die geeigneten Merkmale finden</a:t>
            </a:r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24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/>
              <a:t>Bei richtiger Ähnlichkeit erkennt</a:t>
            </a:r>
            <a:r>
              <a:rPr lang="de-DE" sz="1200" baseline="0" dirty="0" smtClean="0"/>
              <a:t> ML PKWs aber keine Motorräder usw. Also hat </a:t>
            </a:r>
            <a:endParaRPr lang="de-DE" sz="1200" dirty="0" smtClean="0"/>
          </a:p>
          <a:p>
            <a:r>
              <a:rPr lang="de-DE" sz="1200" dirty="0" smtClean="0"/>
              <a:t>ML hat gelernt, Autos nach Rädern zu klassifizieren, aber das heißt nicht das es Motorräder nach Rädern klassifizieren kann (</a:t>
            </a:r>
            <a:r>
              <a:rPr lang="de-DE" sz="1200" dirty="0" err="1" smtClean="0"/>
              <a:t>no</a:t>
            </a:r>
            <a:r>
              <a:rPr lang="de-DE" sz="1200" dirty="0" smtClean="0"/>
              <a:t> </a:t>
            </a:r>
            <a:r>
              <a:rPr lang="de-DE" sz="1200" dirty="0" err="1" smtClean="0"/>
              <a:t>free</a:t>
            </a:r>
            <a:r>
              <a:rPr lang="de-DE" sz="1200" dirty="0" smtClean="0"/>
              <a:t> lunch </a:t>
            </a:r>
            <a:r>
              <a:rPr lang="de-DE" sz="1200" dirty="0" err="1" smtClean="0"/>
              <a:t>theorem</a:t>
            </a:r>
            <a:r>
              <a:rPr lang="de-DE" sz="1200" dirty="0" smtClean="0"/>
              <a:t>)</a:t>
            </a:r>
          </a:p>
          <a:p>
            <a:endParaRPr lang="de-DE" sz="1200" dirty="0" smtClean="0"/>
          </a:p>
          <a:p>
            <a:r>
              <a:rPr lang="de-DE" sz="1200" dirty="0" smtClean="0"/>
              <a:t>oder anders gesagt klassifizieren ist immer auf spezielle </a:t>
            </a:r>
            <a:r>
              <a:rPr lang="de-DE" sz="1200" dirty="0" err="1" smtClean="0"/>
              <a:t>probleme</a:t>
            </a:r>
            <a:r>
              <a:rPr lang="de-DE" sz="1200" dirty="0" smtClean="0"/>
              <a:t> bezogen </a:t>
            </a:r>
            <a:r>
              <a:rPr lang="de-DE" sz="1200" dirty="0" err="1" smtClean="0"/>
              <a:t>bzw</a:t>
            </a:r>
            <a:r>
              <a:rPr lang="de-DE" sz="1200" dirty="0" smtClean="0"/>
              <a:t>, </a:t>
            </a:r>
            <a:r>
              <a:rPr lang="de-DE" sz="1200" dirty="0" err="1" smtClean="0"/>
              <a:t>maschine</a:t>
            </a:r>
            <a:r>
              <a:rPr lang="de-DE" sz="1200" dirty="0" smtClean="0"/>
              <a:t> </a:t>
            </a:r>
            <a:r>
              <a:rPr lang="de-DE" sz="1200" dirty="0" err="1" smtClean="0"/>
              <a:t>learning</a:t>
            </a:r>
            <a:r>
              <a:rPr lang="de-DE" sz="1200" dirty="0" smtClean="0"/>
              <a:t> im allgemeinen</a:t>
            </a:r>
          </a:p>
          <a:p>
            <a:endParaRPr lang="de-DE" sz="1200" dirty="0" smtClean="0"/>
          </a:p>
          <a:p>
            <a:r>
              <a:rPr lang="de-DE" sz="1200" dirty="0" smtClean="0"/>
              <a:t>was mit dem einen </a:t>
            </a:r>
            <a:r>
              <a:rPr lang="de-DE" sz="1200" dirty="0" err="1" smtClean="0"/>
              <a:t>maschin</a:t>
            </a:r>
            <a:r>
              <a:rPr lang="de-DE" sz="1200" dirty="0" smtClean="0"/>
              <a:t> </a:t>
            </a:r>
            <a:r>
              <a:rPr lang="de-DE" sz="1200" dirty="0" err="1" smtClean="0"/>
              <a:t>lerner</a:t>
            </a:r>
            <a:r>
              <a:rPr lang="de-DE" sz="1200" dirty="0" smtClean="0"/>
              <a:t> gelöst wurde, kann mit dem selben verfahren noch lange nicht auf einen anderen fall angewendet werden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4270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Es gibt viele KI </a:t>
            </a:r>
            <a:r>
              <a:rPr lang="de-DE" dirty="0" err="1" smtClean="0"/>
              <a:t>ansätze</a:t>
            </a:r>
            <a:r>
              <a:rPr lang="de-DE" dirty="0" smtClean="0"/>
              <a:t>, z.B.</a:t>
            </a:r>
          </a:p>
          <a:p>
            <a:r>
              <a:rPr lang="de-DE" baseline="0" dirty="0" smtClean="0"/>
              <a:t>1.) Entscheidungsbäume liefern einem Pfad folgend von der Wurzel (oben) zum Blattknoten unten eine Regel, Kanten= Wege, Knoten=Entscheidungen</a:t>
            </a:r>
          </a:p>
          <a:p>
            <a:r>
              <a:rPr lang="de-DE" baseline="0" dirty="0" smtClean="0"/>
              <a:t>(B/ Regeln generieren wie Klassifikation zu </a:t>
            </a:r>
            <a:r>
              <a:rPr lang="de-DE" baseline="0" dirty="0" err="1" smtClean="0"/>
              <a:t>stande</a:t>
            </a:r>
            <a:r>
              <a:rPr lang="de-DE" baseline="0" dirty="0" smtClean="0"/>
              <a:t> kommt)</a:t>
            </a:r>
          </a:p>
          <a:p>
            <a:r>
              <a:rPr lang="de-DE" baseline="0" dirty="0" smtClean="0"/>
              <a:t>2.) CBR Fallbasierte Schließen ist Problemlösung durch Analogieschluss: Falldatenbank gelöster Probleme zuerst wird nach ähnlichem Problem gesucht und die selbe Lösung genommen, wenn das nicht klappt wird neues </a:t>
            </a:r>
            <a:r>
              <a:rPr lang="de-DE" baseline="0" dirty="0" err="1" smtClean="0"/>
              <a:t>ProblemMitLösung</a:t>
            </a:r>
            <a:r>
              <a:rPr lang="de-DE" baseline="0" dirty="0" smtClean="0"/>
              <a:t> ins System </a:t>
            </a:r>
            <a:r>
              <a:rPr lang="de-DE" baseline="0" dirty="0" err="1" smtClean="0"/>
              <a:t>eingelgiedert</a:t>
            </a:r>
            <a:r>
              <a:rPr lang="de-DE" baseline="0" dirty="0" smtClean="0"/>
              <a:t> (B/ Amerikanisches Case Law)</a:t>
            </a:r>
          </a:p>
          <a:p>
            <a:r>
              <a:rPr lang="de-DE" baseline="0" dirty="0" smtClean="0"/>
              <a:t>3.)</a:t>
            </a:r>
            <a:r>
              <a:rPr lang="de-DE" dirty="0" smtClean="0"/>
              <a:t>Neuronales Netzt -&gt;</a:t>
            </a:r>
            <a:r>
              <a:rPr lang="de-DE" baseline="0" dirty="0" smtClean="0"/>
              <a:t> Neuronen und Synapsen erklären -&gt;Informatik bildet das nur sehr unzureichend ab!</a:t>
            </a:r>
          </a:p>
          <a:p>
            <a:r>
              <a:rPr lang="de-DE" baseline="0" dirty="0" err="1" smtClean="0"/>
              <a:t>Netzart</a:t>
            </a:r>
            <a:r>
              <a:rPr lang="de-DE" baseline="0" dirty="0" smtClean="0"/>
              <a:t> hängt von Strukturdefinition (Verbindungsmuster ab)- B/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endParaRPr lang="de-DE" baseline="0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73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als sozusagen tiefgehendes Lernen</a:t>
            </a:r>
            <a:r>
              <a:rPr lang="de-DE" baseline="0" dirty="0" smtClean="0"/>
              <a:t> ist ein neuronales Netz mit verschiedenen aufeinanderfolgenden Schichten mit sehr vielen Neuronen. Schichten verknüpfen </a:t>
            </a:r>
            <a:r>
              <a:rPr lang="de-DE" baseline="0" dirty="0" err="1" smtClean="0"/>
              <a:t>neuronen</a:t>
            </a:r>
            <a:r>
              <a:rPr lang="de-DE" baseline="0" dirty="0" smtClean="0"/>
              <a:t> Unterschiedlich und mehre Schichten parallel sind möglich. </a:t>
            </a:r>
            <a:r>
              <a:rPr lang="de-DE" baseline="0" dirty="0" err="1" smtClean="0"/>
              <a:t>Neuronenfeuern</a:t>
            </a:r>
            <a:r>
              <a:rPr lang="de-DE" baseline="0" dirty="0" smtClean="0"/>
              <a:t> und Struktur hat </a:t>
            </a:r>
            <a:r>
              <a:rPr lang="de-DE" baseline="0" dirty="0" err="1" smtClean="0"/>
              <a:t>nichtsmehr</a:t>
            </a:r>
            <a:r>
              <a:rPr lang="de-DE" baseline="0" dirty="0" smtClean="0"/>
              <a:t> mit menschlichem Hirn zu tun. Kann bei Bildern die Merkmale automatisch auswählen und Klassifizierungen lernen, aber keiner kann mehr erklären wieso es funktioniert, eine Modellbildung ist also unmöglich.</a:t>
            </a:r>
          </a:p>
          <a:p>
            <a:r>
              <a:rPr lang="de-DE" baseline="0" dirty="0" smtClean="0"/>
              <a:t>Zudem werden hier extremviele viele Daten auf einmal gelernt, möglicherweise lernt man hier nur auswendig aber kein Modell.</a:t>
            </a:r>
          </a:p>
          <a:p>
            <a:r>
              <a:rPr lang="de-DE" baseline="0" dirty="0" smtClean="0"/>
              <a:t>Vielleicht Schulbeispiel bringen</a:t>
            </a:r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0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7.bin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9.bin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2.bin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3.bin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7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9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0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.bin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1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2.bin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4.bin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1924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0782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962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74254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04454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79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2432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049801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100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289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90064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0092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8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7029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24425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Textmasterformat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1398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6279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2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7430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1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2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76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1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3306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470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31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1032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802859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6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1259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266455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894799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746419" y="2367362"/>
            <a:ext cx="9200561" cy="1352550"/>
            <a:chOff x="970961" y="2367362"/>
            <a:chExt cx="9200561" cy="1352550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4"/>
            <a:stretch/>
          </p:blipFill>
          <p:spPr>
            <a:xfrm>
              <a:off x="970961" y="2367362"/>
              <a:ext cx="4070938" cy="135255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22" r="8718" b="32333"/>
            <a:stretch/>
          </p:blipFill>
          <p:spPr>
            <a:xfrm>
              <a:off x="4707379" y="2642995"/>
              <a:ext cx="5464143" cy="801279"/>
            </a:xfrm>
            <a:prstGeom prst="rect">
              <a:avLst/>
            </a:prstGeom>
          </p:spPr>
        </p:pic>
        <p:cxnSp>
          <p:nvCxnSpPr>
            <p:cNvPr id="5" name="Gerader Verbinder 4"/>
            <p:cNvCxnSpPr/>
            <p:nvPr userDrawn="1"/>
          </p:nvCxnSpPr>
          <p:spPr>
            <a:xfrm flipH="1">
              <a:off x="4835951" y="2582611"/>
              <a:ext cx="1495" cy="92204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355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Gerader Verbinder 2"/>
          <p:cNvCxnSpPr/>
          <p:nvPr userDrawn="1"/>
        </p:nvCxnSpPr>
        <p:spPr>
          <a:xfrm>
            <a:off x="2395904" y="6779650"/>
            <a:ext cx="0" cy="50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t="27711" r="8642" b="32997"/>
          <a:stretch/>
        </p:blipFill>
        <p:spPr>
          <a:xfrm>
            <a:off x="2783111" y="6779650"/>
            <a:ext cx="3171131" cy="504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5552" r="12760" b="12617"/>
          <a:stretch/>
        </p:blipFill>
        <p:spPr>
          <a:xfrm>
            <a:off x="303149" y="6779650"/>
            <a:ext cx="177882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8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3528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940675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2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1153187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434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13707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56310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6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429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Formatvorlagen des Textmasters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7821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29009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7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0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7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04091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1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0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0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076857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0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0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5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4325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38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0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246685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006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7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0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0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0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46146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0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0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0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0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060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4799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77288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2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18913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544492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8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006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72825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715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9946" y="603508"/>
            <a:ext cx="9782603" cy="67694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6" y="2052637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907749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7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7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9947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6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4996887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1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7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9087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6536689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7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92708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5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672315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38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601288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9995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0730788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81841" y="2070265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70725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6725" y="1589087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6725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8285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9055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56347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3947" y="1588747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448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8285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0434809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7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3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9477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9477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6936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3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90433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90433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7947" y="1590433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0365659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2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7845444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925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68767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9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3995913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60001" y="392657"/>
            <a:ext cx="9071999" cy="338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32082" marR="0" lvl="5" indent="-2408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4163" marR="0" lvl="6" indent="-2276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96246" marR="0" lvl="7" indent="-2144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28327" marR="0" lvl="8" indent="-2012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619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2_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97141" y="613927"/>
            <a:ext cx="9725043" cy="712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97141" y="1613073"/>
            <a:ext cx="9725043" cy="5369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581" marR="0" lvl="0" indent="-809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7782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826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77859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8264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310352" y="7092597"/>
            <a:ext cx="540182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247980" y="7092597"/>
            <a:ext cx="3609023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9905122" y="7092597"/>
            <a:ext cx="334499" cy="25205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lang="en-US"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7775" y="7124757"/>
            <a:ext cx="2709830" cy="251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buClr>
                <a:srgbClr val="7F7F7F"/>
              </a:buClr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581" marR="0" lvl="1" indent="-47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57223" marR="0" lvl="2" indent="-162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39804" marR="0" lvl="3" indent="-64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12858" marR="0" lvl="4" indent="-165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79143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92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60000" y="223380"/>
            <a:ext cx="9071999" cy="6771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2812" y="1260265"/>
            <a:ext cx="9073910" cy="216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93680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12812" y="7129496"/>
            <a:ext cx="9073910" cy="144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131781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6665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2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053203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4740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9258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270151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6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4850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Formatvorlagen des Textmasters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79895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7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0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7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8900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77095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1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0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0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517288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0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0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5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54704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38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0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35151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02959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7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0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0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1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0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763736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0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7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0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0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7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0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35917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0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5836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01609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746419" y="2367362"/>
            <a:ext cx="9200561" cy="1352550"/>
            <a:chOff x="970961" y="2367362"/>
            <a:chExt cx="9200561" cy="1352550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4"/>
            <a:stretch/>
          </p:blipFill>
          <p:spPr>
            <a:xfrm>
              <a:off x="970961" y="2367362"/>
              <a:ext cx="4070938" cy="135255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22" r="8718" b="32333"/>
            <a:stretch/>
          </p:blipFill>
          <p:spPr>
            <a:xfrm>
              <a:off x="4707379" y="2642995"/>
              <a:ext cx="5464143" cy="801279"/>
            </a:xfrm>
            <a:prstGeom prst="rect">
              <a:avLst/>
            </a:prstGeom>
          </p:spPr>
        </p:pic>
        <p:cxnSp>
          <p:nvCxnSpPr>
            <p:cNvPr id="5" name="Gerader Verbinder 4"/>
            <p:cNvCxnSpPr/>
            <p:nvPr userDrawn="1"/>
          </p:nvCxnSpPr>
          <p:spPr>
            <a:xfrm flipH="1">
              <a:off x="4835951" y="2582611"/>
              <a:ext cx="1495" cy="92204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287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Gerader Verbinder 2"/>
          <p:cNvCxnSpPr/>
          <p:nvPr userDrawn="1"/>
        </p:nvCxnSpPr>
        <p:spPr>
          <a:xfrm>
            <a:off x="2395904" y="6779650"/>
            <a:ext cx="0" cy="50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t="27711" r="8642" b="32997"/>
          <a:stretch/>
        </p:blipFill>
        <p:spPr>
          <a:xfrm>
            <a:off x="2783111" y="6779650"/>
            <a:ext cx="3171131" cy="504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5552" r="12760" b="12617"/>
          <a:stretch/>
        </p:blipFill>
        <p:spPr>
          <a:xfrm>
            <a:off x="303149" y="6779650"/>
            <a:ext cx="177882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74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554572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0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9756000" cy="54006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72825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39022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61039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5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852624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9946" y="603508"/>
            <a:ext cx="9782603" cy="67694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6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907749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9947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73060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9089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1168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634387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42973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92710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216685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60129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99954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36236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81841" y="2070265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70725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6725" y="1589089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6725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8285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9055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56347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3947" y="1588747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448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8285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556592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12493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794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691255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5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94198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584386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2_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97142" y="613927"/>
            <a:ext cx="9725043" cy="712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97142" y="1613075"/>
            <a:ext cx="9725043" cy="5369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581" marR="0" lvl="0" indent="-809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7782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826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77859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8264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310352" y="7092597"/>
            <a:ext cx="540182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247980" y="7092597"/>
            <a:ext cx="3609023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9905123" y="7092597"/>
            <a:ext cx="334499" cy="25205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b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fld id="{00000000-1234-1234-1234-123412341234}" type="slidenum">
              <a:rPr lang="en-US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7F7F7F"/>
                </a:buClr>
                <a:buSzPct val="25000"/>
              </a:pPr>
              <a:t>‹Nr.›</a:t>
            </a:fld>
            <a:endParaRPr lang="en-US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7775" y="7124757"/>
            <a:ext cx="2709830" cy="251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buClr>
                <a:srgbClr val="7F7F7F"/>
              </a:buClr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581" marR="0" lvl="1" indent="-47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57223" marR="0" lvl="2" indent="-162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39804" marR="0" lvl="3" indent="-64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12858" marR="0" lvl="4" indent="-165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172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4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60001" y="223380"/>
            <a:ext cx="9071999" cy="6771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2813" y="1260267"/>
            <a:ext cx="9073910" cy="216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93680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12813" y="7129498"/>
            <a:ext cx="9073910" cy="144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131781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27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089120"/>
              </p:ext>
            </p:extLst>
          </p:nvPr>
        </p:nvGraphicFramePr>
        <p:xfrm>
          <a:off x="1264" y="1590"/>
          <a:ext cx="126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51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4" y="1590"/>
                        <a:ext cx="1263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Haga clic para modificar el estilo de texto del patrón</a:t>
            </a:r>
          </a:p>
          <a:p>
            <a:pPr lvl="1"/>
            <a:r>
              <a:rPr lang="de-DE" smtClean="0"/>
              <a:t>Segundo nivel</a:t>
            </a:r>
          </a:p>
          <a:p>
            <a:pPr lvl="2"/>
            <a:r>
              <a:rPr lang="de-DE" smtClean="0"/>
              <a:t>Tercer nivel</a:t>
            </a:r>
          </a:p>
          <a:p>
            <a:pPr lvl="3"/>
            <a:r>
              <a:rPr lang="de-DE" smtClean="0"/>
              <a:t>Cuarto nivel</a:t>
            </a:r>
          </a:p>
          <a:p>
            <a:pPr lvl="4"/>
            <a:r>
              <a:rPr lang="de-DE" smtClean="0"/>
              <a:t>Quinto nivel</a:t>
            </a:r>
            <a:endParaRPr lang="es-ES_tradnl"/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AA2776-8A0F-4116-901B-8926692D79F9}" type="slidenum">
              <a:rPr lang="es-ES_tradnl" altLang="de-DE"/>
              <a:pPr/>
              <a:t>‹Nr.›</a:t>
            </a:fld>
            <a:endParaRPr lang="es-ES_tradnl" altLang="de-DE"/>
          </a:p>
        </p:txBody>
      </p:sp>
    </p:spTree>
    <p:extLst>
      <p:ext uri="{BB962C8B-B14F-4D97-AF65-F5344CB8AC3E}">
        <p14:creationId xmlns:p14="http://schemas.microsoft.com/office/powerpoint/2010/main" val="36756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9559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8450585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858038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9756000" cy="54006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72825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945974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9946" y="603508"/>
            <a:ext cx="9782603" cy="67694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6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907749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9947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15830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9089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0441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92710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2687632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60129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99954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433782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81841" y="2070265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70725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6725" y="1589089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6725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8285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9055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56347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3947" y="1588747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448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8285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203362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64548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794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18647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384952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01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9858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134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022166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60002" y="392657"/>
            <a:ext cx="9071999" cy="338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32082" marR="0" lvl="5" indent="-2408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64163" marR="0" lvl="6" indent="-2276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96246" marR="0" lvl="7" indent="-2144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128327" marR="0" lvl="8" indent="-2012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40731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2_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97142" y="613927"/>
            <a:ext cx="9725043" cy="712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97142" y="1613075"/>
            <a:ext cx="9725043" cy="5369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581" marR="0" lvl="0" indent="-809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7782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826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77859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8264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310352" y="7092597"/>
            <a:ext cx="540182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247980" y="7092597"/>
            <a:ext cx="3609023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9905123" y="7092597"/>
            <a:ext cx="334499" cy="25205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b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fld id="{00000000-1234-1234-1234-123412341234}" type="slidenum">
              <a:rPr lang="en-US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7F7F7F"/>
                </a:buClr>
                <a:buSzPct val="25000"/>
              </a:pPr>
              <a:t>‹Nr.›</a:t>
            </a:fld>
            <a:endParaRPr lang="en-US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7775" y="7124757"/>
            <a:ext cx="2709830" cy="251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buClr>
                <a:srgbClr val="7F7F7F"/>
              </a:buClr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581" marR="0" lvl="1" indent="-47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57223" marR="0" lvl="2" indent="-162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39804" marR="0" lvl="3" indent="-64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12858" marR="0" lvl="4" indent="-165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5340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0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60001" y="223380"/>
            <a:ext cx="9071999" cy="6771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2813" y="1260267"/>
            <a:ext cx="9073910" cy="216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93680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12813" y="7129498"/>
            <a:ext cx="9073910" cy="144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82581" marR="0" lvl="0" indent="-131781" algn="l" rtl="0">
              <a:lnSpc>
                <a:spcPct val="100000"/>
              </a:lnSpc>
              <a:spcBef>
                <a:spcPts val="300"/>
              </a:spcBef>
              <a:buClr>
                <a:schemeClr val="accent4"/>
              </a:buClr>
              <a:buSzPct val="100000"/>
              <a:buFont typeface="Noto Sans Symbols"/>
              <a:buChar char="▪"/>
              <a:defRPr sz="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5248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5726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52522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5730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99950"/>
              <a:buFont typeface="Noto Sans Symbols"/>
              <a:buChar char="▪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6073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4522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3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2553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7437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41693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8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59898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Formatvorlagen des Textmasters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07516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8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22697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786064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2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282337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1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2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813899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15283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71279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033946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0185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21913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64942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746420" y="2367362"/>
            <a:ext cx="9200561" cy="1352550"/>
            <a:chOff x="970961" y="2367362"/>
            <a:chExt cx="9200561" cy="1352550"/>
          </a:xfrm>
        </p:grpSpPr>
        <p:pic>
          <p:nvPicPr>
            <p:cNvPr id="3" name="Grafik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0961" y="2367362"/>
              <a:ext cx="4070938" cy="135255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7222" r="8718" b="32333"/>
            <a:stretch/>
          </p:blipFill>
          <p:spPr>
            <a:xfrm>
              <a:off x="4707379" y="2642995"/>
              <a:ext cx="5464143" cy="801279"/>
            </a:xfrm>
            <a:prstGeom prst="rect">
              <a:avLst/>
            </a:prstGeom>
          </p:spPr>
        </p:pic>
        <p:cxnSp>
          <p:nvCxnSpPr>
            <p:cNvPr id="5" name="Gerader Verbinder 4"/>
            <p:cNvCxnSpPr/>
            <p:nvPr userDrawn="1"/>
          </p:nvCxnSpPr>
          <p:spPr>
            <a:xfrm flipH="1">
              <a:off x="4835951" y="2582611"/>
              <a:ext cx="1495" cy="92204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49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Formatvorlagen des Textmasters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0899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Gerader Verbinder 2"/>
          <p:cNvCxnSpPr/>
          <p:nvPr userDrawn="1"/>
        </p:nvCxnSpPr>
        <p:spPr>
          <a:xfrm>
            <a:off x="2395904" y="6779650"/>
            <a:ext cx="0" cy="504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37" t="27711" r="8642" b="32997"/>
          <a:stretch/>
        </p:blipFill>
        <p:spPr>
          <a:xfrm>
            <a:off x="2783112" y="6779650"/>
            <a:ext cx="3171131" cy="504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149" y="6779650"/>
            <a:ext cx="177882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4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9CFA271-801C-4FFC-B582-D6E1757033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5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9CFA271-801C-4FFC-B582-D6E17570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19404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778811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1665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2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9756000" cy="54006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72825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160561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9946" y="603508"/>
            <a:ext cx="9782603" cy="67694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6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907749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9947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7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632482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/>
              <a:t>Musterheadline zum Foliensatz, zweizeilig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9089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9089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76094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92710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847367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601290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99954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7685864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81841" y="2070265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70725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6725" y="1589089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6725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8285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9055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56347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3947" y="1588747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448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8285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59174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pPr algn="r"/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704198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9479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982411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5227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6725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90435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7947" y="1590435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649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561046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3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9041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8804913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75" name="think-cell Folie" r:id="rId4" imgW="408" imgH="408" progId="TCLayout.ActiveDocument.1">
                  <p:embed/>
                </p:oleObj>
              </mc:Choice>
              <mc:Fallback>
                <p:oleObj name="think-cell Folie" r:id="rId4" imgW="408" imgH="408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5915927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2_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97142" y="613927"/>
            <a:ext cx="9725043" cy="712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97142" y="1613075"/>
            <a:ext cx="9725043" cy="53699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581" marR="0" lvl="0" indent="-809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57224" marR="0" lvl="1" indent="-7782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804" marR="0" lvl="2" indent="-826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2859" marR="0" lvl="3" indent="-77859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440" marR="0" lvl="4" indent="-8264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310352" y="7092597"/>
            <a:ext cx="540182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247980" y="7092597"/>
            <a:ext cx="3609023" cy="25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9905123" y="7092597"/>
            <a:ext cx="334499" cy="252052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b" anchorCtr="0">
            <a:noAutofit/>
          </a:bodyPr>
          <a:lstStyle/>
          <a:p>
            <a:pPr>
              <a:buClr>
                <a:srgbClr val="7F7F7F"/>
              </a:buClr>
              <a:buSzPct val="25000"/>
            </a:pPr>
            <a:fld id="{00000000-1234-1234-1234-123412341234}" type="slidenum">
              <a:rPr lang="en-US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7F7F7F"/>
                </a:buClr>
                <a:buSzPct val="25000"/>
              </a:pPr>
              <a:t>‹Nr.›</a:t>
            </a:fld>
            <a:endParaRPr lang="en-US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507775" y="7124757"/>
            <a:ext cx="2709830" cy="251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buClr>
                <a:srgbClr val="7F7F7F"/>
              </a:buClr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82581" marR="0" lvl="1" indent="-4780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57223" marR="0" lvl="2" indent="-1623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39804" marR="0" lvl="3" indent="-6404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12858" marR="0" lvl="4" indent="-1657" algn="l" rtl="0">
              <a:lnSpc>
                <a:spcPct val="100000"/>
              </a:lnSpc>
              <a:spcBef>
                <a:spcPts val="300"/>
              </a:spcBef>
              <a:buClr>
                <a:schemeClr val="dk1"/>
              </a:buClr>
              <a:buFont typeface="Noto Sans Symbols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72121" marR="0" lvl="5" indent="-131536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76143" marR="0" lvl="6" indent="-127559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80165" marR="0" lvl="7" indent="-136280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284186" marR="0" lvl="8" indent="-132302" algn="l" rtl="0">
              <a:lnSpc>
                <a:spcPct val="90000"/>
              </a:lnSpc>
              <a:spcBef>
                <a:spcPts val="551"/>
              </a:spcBef>
              <a:buClr>
                <a:schemeClr val="dk1"/>
              </a:buClr>
              <a:buSzPct val="99200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2198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71025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39768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2544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6332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8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54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2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1157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Textmasterformat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26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7910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2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0531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1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2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882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83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57796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8244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5464800" y="2052000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464800" y="188210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10"/>
          <p:cNvSpPr>
            <a:spLocks noGrp="1"/>
          </p:cNvSpPr>
          <p:nvPr>
            <p:ph sz="quarter" idx="18"/>
          </p:nvPr>
        </p:nvSpPr>
        <p:spPr>
          <a:xfrm>
            <a:off x="4608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459947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nhaltsplatzhalter 10"/>
          <p:cNvSpPr>
            <a:spLocks noGrp="1"/>
          </p:cNvSpPr>
          <p:nvPr>
            <p:ph sz="quarter" idx="19"/>
          </p:nvPr>
        </p:nvSpPr>
        <p:spPr>
          <a:xfrm>
            <a:off x="460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  <a:lvl2pPr marL="714375" indent="-217488">
              <a:buFont typeface="Wingdings" panose="05000000000000000000" pitchFamily="2" charset="2"/>
              <a:buChar char="§"/>
              <a:defRPr/>
            </a:lvl2pPr>
            <a:lvl3pPr marL="1244613" indent="-248923">
              <a:buFont typeface="Wingdings" panose="05000000000000000000" pitchFamily="2" charset="2"/>
              <a:buChar char="§"/>
              <a:defRPr/>
            </a:lvl3pPr>
            <a:lvl4pPr marL="1742458" indent="-248923">
              <a:buFont typeface="Wingdings" panose="05000000000000000000" pitchFamily="2" charset="2"/>
              <a:buChar char="§"/>
              <a:defRPr/>
            </a:lvl4pPr>
            <a:lvl5pPr marL="2240303" indent="-248923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5464800" y="4718821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4" name="Inhaltsplatzhalter 10"/>
          <p:cNvSpPr>
            <a:spLocks noGrp="1"/>
          </p:cNvSpPr>
          <p:nvPr>
            <p:ph sz="quarter" idx="25"/>
          </p:nvPr>
        </p:nvSpPr>
        <p:spPr>
          <a:xfrm>
            <a:off x="5464800" y="4927696"/>
            <a:ext cx="4752000" cy="2088000"/>
          </a:xfrm>
        </p:spPr>
        <p:txBody>
          <a:bodyPr/>
          <a:lstStyle>
            <a:lvl1pPr marL="180975" indent="-180975" rtl="0">
              <a:buFont typeface="Wingdings" panose="05000000000000000000" pitchFamily="2" charset="2"/>
              <a:buChar char="§"/>
              <a:defRPr sz="1600" b="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sz="half" idx="26"/>
          </p:nvPr>
        </p:nvSpPr>
        <p:spPr>
          <a:xfrm>
            <a:off x="460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Inhaltsplatzhalter 3"/>
          <p:cNvSpPr>
            <a:spLocks noGrp="1"/>
          </p:cNvSpPr>
          <p:nvPr>
            <p:ph sz="half" idx="27"/>
          </p:nvPr>
        </p:nvSpPr>
        <p:spPr>
          <a:xfrm>
            <a:off x="5464800" y="1584000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7" name="Inhaltsplatzhalter 2"/>
          <p:cNvSpPr>
            <a:spLocks noGrp="1"/>
          </p:cNvSpPr>
          <p:nvPr>
            <p:ph sz="half" idx="14"/>
          </p:nvPr>
        </p:nvSpPr>
        <p:spPr>
          <a:xfrm>
            <a:off x="459947" y="2050726"/>
            <a:ext cx="4752000" cy="208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3"/>
          <p:cNvSpPr>
            <a:spLocks noGrp="1"/>
          </p:cNvSpPr>
          <p:nvPr>
            <p:ph sz="half" idx="28"/>
          </p:nvPr>
        </p:nvSpPr>
        <p:spPr>
          <a:xfrm>
            <a:off x="5464800" y="4437489"/>
            <a:ext cx="4752000" cy="270000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1668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11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309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10"/>
          <p:cNvSpPr>
            <a:spLocks noGrp="1"/>
          </p:cNvSpPr>
          <p:nvPr>
            <p:ph sz="quarter" idx="17"/>
          </p:nvPr>
        </p:nvSpPr>
        <p:spPr>
          <a:xfrm>
            <a:off x="711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711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3"/>
          <p:cNvSpPr>
            <a:spLocks noGrp="1"/>
          </p:cNvSpPr>
          <p:nvPr>
            <p:ph sz="half" idx="20"/>
          </p:nvPr>
        </p:nvSpPr>
        <p:spPr>
          <a:xfrm>
            <a:off x="3789947" y="2051683"/>
            <a:ext cx="3096000" cy="49698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21"/>
          </p:nvPr>
        </p:nvSpPr>
        <p:spPr>
          <a:xfrm>
            <a:off x="3789947" y="1584002"/>
            <a:ext cx="3096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3783169" y="1859594"/>
            <a:ext cx="309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9170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alten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10"/>
          <p:cNvSpPr>
            <a:spLocks noGrp="1"/>
          </p:cNvSpPr>
          <p:nvPr>
            <p:ph sz="quarter" idx="16"/>
          </p:nvPr>
        </p:nvSpPr>
        <p:spPr>
          <a:xfrm>
            <a:off x="460800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459947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/>
          <p:cNvSpPr>
            <a:spLocks noGrp="1"/>
          </p:cNvSpPr>
          <p:nvPr>
            <p:ph sz="half" idx="17"/>
          </p:nvPr>
        </p:nvSpPr>
        <p:spPr>
          <a:xfrm>
            <a:off x="2973296" y="2052639"/>
            <a:ext cx="2268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Inhaltsplatzhalter 10"/>
          <p:cNvSpPr>
            <a:spLocks noGrp="1"/>
          </p:cNvSpPr>
          <p:nvPr>
            <p:ph sz="quarter" idx="18"/>
          </p:nvPr>
        </p:nvSpPr>
        <p:spPr>
          <a:xfrm>
            <a:off x="2974794" y="1584002"/>
            <a:ext cx="22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968016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2"/>
          <p:cNvSpPr>
            <a:spLocks noGrp="1"/>
          </p:cNvSpPr>
          <p:nvPr>
            <p:ph sz="half" idx="19"/>
          </p:nvPr>
        </p:nvSpPr>
        <p:spPr>
          <a:xfrm>
            <a:off x="546780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5" name="Inhaltsplatzhalter 10"/>
          <p:cNvSpPr>
            <a:spLocks noGrp="1"/>
          </p:cNvSpPr>
          <p:nvPr>
            <p:ph sz="quarter" idx="20"/>
          </p:nvPr>
        </p:nvSpPr>
        <p:spPr>
          <a:xfrm>
            <a:off x="5469307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46252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nhaltsplatzhalter 2"/>
          <p:cNvSpPr>
            <a:spLocks noGrp="1"/>
          </p:cNvSpPr>
          <p:nvPr>
            <p:ph sz="half" idx="21"/>
          </p:nvPr>
        </p:nvSpPr>
        <p:spPr>
          <a:xfrm>
            <a:off x="7946449" y="2052639"/>
            <a:ext cx="2268000" cy="4968875"/>
          </a:xfrm>
        </p:spPr>
        <p:txBody>
          <a:bodyPr>
            <a:normAutofit/>
          </a:bodyPr>
          <a:lstStyle>
            <a:lvl1pPr rtl="0">
              <a:defRPr sz="1600"/>
            </a:lvl1pPr>
            <a:lvl2pPr rtl="0">
              <a:defRPr sz="1600"/>
            </a:lvl2pPr>
            <a:lvl3pPr rtl="0">
              <a:defRPr sz="1600"/>
            </a:lvl3pPr>
            <a:lvl4pPr rtl="0">
              <a:defRPr sz="1600"/>
            </a:lvl4pPr>
            <a:lvl5pPr rtl="0"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8" name="Inhaltsplatzhalter 10"/>
          <p:cNvSpPr>
            <a:spLocks noGrp="1"/>
          </p:cNvSpPr>
          <p:nvPr>
            <p:ph sz="quarter" idx="22"/>
          </p:nvPr>
        </p:nvSpPr>
        <p:spPr>
          <a:xfrm>
            <a:off x="7945200" y="1584002"/>
            <a:ext cx="2268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7941169" y="1860550"/>
            <a:ext cx="22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2288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24"/>
          </p:nvPr>
        </p:nvSpPr>
        <p:spPr>
          <a:xfrm>
            <a:off x="468701" y="7162028"/>
            <a:ext cx="2709429" cy="142424"/>
          </a:xfrm>
        </p:spPr>
        <p:txBody>
          <a:bodyPr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4649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155448" y="82296"/>
            <a:ext cx="10287000" cy="73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87599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1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2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639137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2373" y="2647254"/>
            <a:ext cx="3581400" cy="258762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468700" y="3130742"/>
            <a:ext cx="9756000" cy="725544"/>
          </a:xfr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468700" y="5333684"/>
            <a:ext cx="2332038" cy="686117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68700" y="291164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5495604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975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83782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592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47948" y="1584325"/>
            <a:ext cx="3168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1584325"/>
            <a:ext cx="6336000" cy="54371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1558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1584327"/>
            <a:ext cx="4752000" cy="54371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1584328"/>
            <a:ext cx="4752000" cy="54371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6584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80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610" y="1584325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460800" y="43829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15"/>
          </p:nvPr>
        </p:nvSpPr>
        <p:spPr>
          <a:xfrm>
            <a:off x="5463610" y="4384800"/>
            <a:ext cx="4752000" cy="2628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0850" y="7112498"/>
            <a:ext cx="2710800" cy="180000"/>
          </a:xfrm>
        </p:spPr>
        <p:txBody>
          <a:bodyPr vert="horz" lIns="0" tIns="0" rIns="0" bIns="0" rtlCol="0" anchor="b">
            <a:noAutofit/>
          </a:bodyPr>
          <a:lstStyle>
            <a:lvl1pPr marL="182563" indent="-182563">
              <a:buNone/>
              <a:defRPr lang="de-DE" sz="8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de-DE" smtClean="0"/>
              <a:t>Textmasterformat bearbeiten</a:t>
            </a:r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610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9"/>
            <a:ext cx="9756000" cy="49688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2000" y="711325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975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59948" y="1860550"/>
            <a:ext cx="9782603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3664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3 zu 2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Musterheadline zum Foliensatz, zweizeilig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113"/>
            <a:ext cx="3168000" cy="49328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79947" y="2052638"/>
            <a:ext cx="6336000" cy="49384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fld id="{DADFEA48-2D48-4EF5-B029-0B8993B9B72D}" type="slidenum">
              <a:rPr lang="de-DE" smtClean="0"/>
              <a:pPr algn="r"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6725" y="1584002"/>
            <a:ext cx="3161222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3879947" y="1584002"/>
            <a:ext cx="6336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59947" y="1860550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3879947" y="1860550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1420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2/3 zu 1/3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052401" y="2052638"/>
            <a:ext cx="3168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9947" y="2052638"/>
            <a:ext cx="6336000" cy="49421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5"/>
          </p:nvPr>
        </p:nvSpPr>
        <p:spPr>
          <a:xfrm>
            <a:off x="468700" y="1584002"/>
            <a:ext cx="631815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6"/>
          </p:nvPr>
        </p:nvSpPr>
        <p:spPr>
          <a:xfrm>
            <a:off x="7053689" y="1584327"/>
            <a:ext cx="3168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7074550" y="1855788"/>
            <a:ext cx="3168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450850" y="1855788"/>
            <a:ext cx="6336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5071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Verhältnis 1/2 zu 1/2)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55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9947" y="2052638"/>
            <a:ext cx="4752000" cy="496887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63947" y="2052640"/>
            <a:ext cx="4752000" cy="497717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4"/>
          </p:nvPr>
        </p:nvSpPr>
        <p:spPr>
          <a:xfrm>
            <a:off x="468700" y="1584002"/>
            <a:ext cx="4752000" cy="271463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0"/>
          <p:cNvSpPr>
            <a:spLocks noGrp="1"/>
          </p:cNvSpPr>
          <p:nvPr>
            <p:ph sz="quarter" idx="15"/>
          </p:nvPr>
        </p:nvSpPr>
        <p:spPr>
          <a:xfrm>
            <a:off x="5463947" y="1584002"/>
            <a:ext cx="4752000" cy="271463"/>
          </a:xfrm>
        </p:spPr>
        <p:txBody>
          <a:bodyPr/>
          <a:lstStyle>
            <a:lvl1pPr marL="0" indent="0" rtl="0">
              <a:buFontTx/>
              <a:buNone/>
              <a:defRPr sz="1600" b="1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459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5463947" y="1860550"/>
            <a:ext cx="475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450850" y="223507"/>
            <a:ext cx="4095190" cy="251745"/>
          </a:xfrm>
        </p:spPr>
        <p:txBody>
          <a:bodyPr/>
          <a:lstStyle>
            <a:lvl1pPr marL="0" indent="0">
              <a:buFontTx/>
              <a:buNone/>
              <a:defRPr sz="1200" b="1" i="1">
                <a:solidFill>
                  <a:schemeClr val="accent3"/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59948" y="7112498"/>
            <a:ext cx="2709429" cy="180000"/>
          </a:xfrm>
        </p:spPr>
        <p:txBody>
          <a:bodyPr anchor="b"/>
          <a:lstStyle>
            <a:lvl1pPr marL="0" indent="0">
              <a:buFontTx/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182563" indent="0">
              <a:buFontTx/>
              <a:buNone/>
              <a:defRPr sz="800"/>
            </a:lvl2pPr>
            <a:lvl3pPr marL="357187" indent="0">
              <a:buFontTx/>
              <a:buNone/>
              <a:defRPr sz="800"/>
            </a:lvl3pPr>
            <a:lvl4pPr marL="539750" indent="0">
              <a:buFontTx/>
              <a:buNone/>
              <a:defRPr sz="800"/>
            </a:lvl4pPr>
            <a:lvl5pPr marL="712787" indent="0">
              <a:buFontTx/>
              <a:buNone/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3109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slideLayout" Target="../slideLayouts/slideLayout122.xml"/><Relationship Id="rId7" Type="http://schemas.openxmlformats.org/officeDocument/2006/relationships/tags" Target="../tags/tag32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vmlDrawing" Target="../drawings/vmlDrawing31.vml"/><Relationship Id="rId5" Type="http://schemas.openxmlformats.org/officeDocument/2006/relationships/theme" Target="../theme/theme10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23.xml"/><Relationship Id="rId9" Type="http://schemas.openxmlformats.org/officeDocument/2006/relationships/image" Target="../media/image4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25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oleObject" Target="../embeddings/oleObject34.bin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tags" Target="../tags/tag35.xml"/><Relationship Id="rId2" Type="http://schemas.openxmlformats.org/officeDocument/2006/relationships/slideLayout" Target="../slideLayouts/slideLayout140.xml"/><Relationship Id="rId16" Type="http://schemas.openxmlformats.org/officeDocument/2006/relationships/vmlDrawing" Target="../drawings/vmlDrawing34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48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54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slideLayout" Target="../slideLayouts/slideLayout170.xml"/><Relationship Id="rId7" Type="http://schemas.openxmlformats.org/officeDocument/2006/relationships/tags" Target="../tags/tag39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vmlDrawing" Target="../drawings/vmlDrawing38.vml"/><Relationship Id="rId5" Type="http://schemas.openxmlformats.org/officeDocument/2006/relationships/theme" Target="../theme/theme14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171.xml"/><Relationship Id="rId9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7.xml"/><Relationship Id="rId16" Type="http://schemas.openxmlformats.org/officeDocument/2006/relationships/vmlDrawing" Target="../drawings/vmlDrawing4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oleObject" Target="../embeddings/oleObject9.bin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10.xml"/><Relationship Id="rId2" Type="http://schemas.openxmlformats.org/officeDocument/2006/relationships/slideLayout" Target="../slideLayouts/slideLayout31.xml"/><Relationship Id="rId16" Type="http://schemas.openxmlformats.org/officeDocument/2006/relationships/vmlDrawing" Target="../drawings/vmlDrawing9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ags" Target="../tags/tag14.xml"/><Relationship Id="rId3" Type="http://schemas.openxmlformats.org/officeDocument/2006/relationships/slideLayout" Target="../slideLayouts/slideLayout46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vmlDrawing" Target="../drawings/vmlDrawing13.v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oleObject" Target="../embeddings/oleObject13.bin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61.xml"/><Relationship Id="rId7" Type="http://schemas.openxmlformats.org/officeDocument/2006/relationships/tags" Target="../tags/tag1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vmlDrawing" Target="../drawings/vmlDrawing15.vml"/><Relationship Id="rId5" Type="http://schemas.openxmlformats.org/officeDocument/2006/relationships/theme" Target="../theme/theme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2.xml"/><Relationship Id="rId9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64.xml"/><Relationship Id="rId16" Type="http://schemas.openxmlformats.org/officeDocument/2006/relationships/oleObject" Target="../embeddings/oleObject19.bin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ags" Target="../tags/tag20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vmlDrawing" Target="../drawings/vmlDrawing19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ags" Target="../tags/tag24.xml"/><Relationship Id="rId3" Type="http://schemas.openxmlformats.org/officeDocument/2006/relationships/slideLayout" Target="../slideLayouts/slideLayout77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vmlDrawing" Target="../drawings/vmlDrawing23.vml"/><Relationship Id="rId2" Type="http://schemas.openxmlformats.org/officeDocument/2006/relationships/slideLayout" Target="../slideLayouts/slideLayout76.xml"/><Relationship Id="rId16" Type="http://schemas.openxmlformats.org/officeDocument/2006/relationships/theme" Target="../theme/theme7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oleObject" Target="../embeddings/oleObject23.bin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ags" Target="../tags/tag26.xml"/><Relationship Id="rId3" Type="http://schemas.openxmlformats.org/officeDocument/2006/relationships/slideLayout" Target="../slideLayouts/slideLayout92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vmlDrawing" Target="../drawings/vmlDrawing25.vml"/><Relationship Id="rId2" Type="http://schemas.openxmlformats.org/officeDocument/2006/relationships/slideLayout" Target="../slideLayouts/slideLayout91.xml"/><Relationship Id="rId16" Type="http://schemas.openxmlformats.org/officeDocument/2006/relationships/theme" Target="../theme/theme8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19" Type="http://schemas.openxmlformats.org/officeDocument/2006/relationships/oleObject" Target="../embeddings/oleObject25.bin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tags" Target="../tags/tag29.xml"/><Relationship Id="rId3" Type="http://schemas.openxmlformats.org/officeDocument/2006/relationships/slideLayout" Target="../slideLayouts/slideLayout107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vmlDrawing" Target="../drawings/vmlDrawing28.vml"/><Relationship Id="rId2" Type="http://schemas.openxmlformats.org/officeDocument/2006/relationships/slideLayout" Target="../slideLayouts/slideLayout106.xml"/><Relationship Id="rId16" Type="http://schemas.openxmlformats.org/officeDocument/2006/relationships/theme" Target="../theme/theme9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19" Type="http://schemas.openxmlformats.org/officeDocument/2006/relationships/oleObject" Target="../embeddings/oleObject28.bin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353514437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" name="think-cell Folie" r:id="rId19" imgW="532" imgH="530" progId="TCLayout.ActiveDocument.1">
                  <p:embed/>
                </p:oleObj>
              </mc:Choice>
              <mc:Fallback>
                <p:oleObj name="think-cell Folie" r:id="rId19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2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3" r:id="rId2"/>
    <p:sldLayoutId id="2147483725" r:id="rId3"/>
    <p:sldLayoutId id="2147483726" r:id="rId4"/>
    <p:sldLayoutId id="2147483727" r:id="rId5"/>
    <p:sldLayoutId id="2147483728" r:id="rId6"/>
    <p:sldLayoutId id="2147483716" r:id="rId7"/>
    <p:sldLayoutId id="2147483704" r:id="rId8"/>
    <p:sldLayoutId id="2147483705" r:id="rId9"/>
    <p:sldLayoutId id="2147483706" r:id="rId10"/>
    <p:sldLayoutId id="2147483707" r:id="rId11"/>
    <p:sldLayoutId id="2147483721" r:id="rId12"/>
    <p:sldLayoutId id="2147483720" r:id="rId13"/>
    <p:sldLayoutId id="2147483724" r:id="rId14"/>
    <p:sldLayoutId id="214748372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6" name="think-cell Folie" r:id="rId8" imgW="270" imgH="270" progId="TCLayout.ActiveDocument.1">
                  <p:embed/>
                </p:oleObj>
              </mc:Choice>
              <mc:Fallback>
                <p:oleObj name="think-cell Folie" r:id="rId8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432863" y="-309839"/>
            <a:ext cx="309009" cy="1278759"/>
          </a:xfrm>
          <a:prstGeom prst="rect">
            <a:avLst/>
          </a:prstGeom>
        </p:spPr>
      </p:pic>
      <p:sp>
        <p:nvSpPr>
          <p:cNvPr id="12" name="Rechteck 11"/>
          <p:cNvSpPr>
            <a:spLocks/>
          </p:cNvSpPr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374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>
          <p15:clr>
            <a:srgbClr val="F26B43"/>
          </p15:clr>
        </p15:guide>
        <p15:guide id="3" pos="28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12498"/>
            <a:ext cx="972000" cy="180000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432863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1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>
          <p15:clr>
            <a:srgbClr val="F26B43"/>
          </p15:clr>
        </p15:guide>
        <p15:guide id="3" pos="28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24" name="think-cell Folie" r:id="rId18" imgW="408" imgH="408" progId="TCLayout.ActiveDocument.1">
                  <p:embed/>
                </p:oleObj>
              </mc:Choice>
              <mc:Fallback>
                <p:oleObj name="think-cell Folie" r:id="rId18" imgW="408" imgH="408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82602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9946" y="1593035"/>
            <a:ext cx="9782603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12498"/>
            <a:ext cx="972000" cy="180000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432863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>
          <p15:clr>
            <a:srgbClr val="F26B43"/>
          </p15:clr>
        </p15:guide>
        <p15:guide id="3" pos="284">
          <p15:clr>
            <a:srgbClr val="F26B43"/>
          </p15:clr>
        </p15:guide>
        <p15:guide id="4" orient="horz" pos="771">
          <p15:clr>
            <a:srgbClr val="F26B43"/>
          </p15:clr>
        </p15:guide>
        <p15:guide id="5" orient="horz" pos="998">
          <p15:clr>
            <a:srgbClr val="F26B43"/>
          </p15:clr>
        </p15:guide>
        <p15:guide id="6" orient="horz" pos="4423">
          <p15:clr>
            <a:srgbClr val="F26B43"/>
          </p15:clr>
        </p15:guide>
        <p15:guide id="8" orient="horz" pos="4581">
          <p15:clr>
            <a:srgbClr val="F26B43"/>
          </p15:clr>
        </p15:guide>
        <p15:guide id="10" pos="3368">
          <p15:clr>
            <a:srgbClr val="F26B43"/>
          </p15:clr>
        </p15:guide>
        <p15:guide id="12" orient="horz" pos="2699">
          <p15:clr>
            <a:srgbClr val="F26B43"/>
          </p15:clr>
        </p15:guide>
        <p15:guide id="13" orient="horz" pos="386">
          <p15:clr>
            <a:srgbClr val="F26B43"/>
          </p15:clr>
        </p15:guide>
        <p15:guide id="14" orient="horz" pos="25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12498"/>
            <a:ext cx="972000" cy="180000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432863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6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>
          <p15:clr>
            <a:srgbClr val="F26B43"/>
          </p15:clr>
        </p15:guide>
        <p15:guide id="3" pos="28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5" name="think-cell Folie" r:id="rId8" imgW="270" imgH="270" progId="TCLayout.ActiveDocument.1">
                  <p:embed/>
                </p:oleObj>
              </mc:Choice>
              <mc:Fallback>
                <p:oleObj name="think-cell Folie" r:id="rId8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432863" y="-309839"/>
            <a:ext cx="309009" cy="1278759"/>
          </a:xfrm>
          <a:prstGeom prst="rect">
            <a:avLst/>
          </a:prstGeom>
        </p:spPr>
      </p:pic>
      <p:sp>
        <p:nvSpPr>
          <p:cNvPr id="12" name="Rechteck 11"/>
          <p:cNvSpPr>
            <a:spLocks/>
          </p:cNvSpPr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104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>
          <p15:clr>
            <a:srgbClr val="F26B43"/>
          </p15:clr>
        </p15:guide>
        <p15:guide id="3" pos="2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0201429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1" name="think-cell Folie" r:id="rId18" imgW="408" imgH="408" progId="TCLayout.ActiveDocument.1">
                  <p:embed/>
                </p:oleObj>
              </mc:Choice>
              <mc:Fallback>
                <p:oleObj name="think-cell Folie" r:id="rId18" imgW="408" imgH="408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82602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9946" y="1593035"/>
            <a:ext cx="9782603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  <p:sldLayoutId id="2147484039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1" i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  <p15:guide id="4" orient="horz" pos="771" userDrawn="1">
          <p15:clr>
            <a:srgbClr val="F26B43"/>
          </p15:clr>
        </p15:guide>
        <p15:guide id="5" orient="horz" pos="998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  <p15:guide id="8" orient="horz" pos="4581" userDrawn="1">
          <p15:clr>
            <a:srgbClr val="F26B43"/>
          </p15:clr>
        </p15:guide>
        <p15:guide id="10" pos="3368" userDrawn="1">
          <p15:clr>
            <a:srgbClr val="F26B43"/>
          </p15:clr>
        </p15:guide>
        <p15:guide id="12" orient="horz" pos="2699" userDrawn="1">
          <p15:clr>
            <a:srgbClr val="F26B43"/>
          </p15:clr>
        </p15:guide>
        <p15:guide id="13" orient="horz" pos="386" userDrawn="1">
          <p15:clr>
            <a:srgbClr val="F26B43"/>
          </p15:clr>
        </p15:guide>
        <p15:guide id="14" orient="horz" pos="2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275904707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5" name="think-cell Folie" r:id="rId18" imgW="408" imgH="408" progId="TCLayout.ActiveDocument.1">
                  <p:embed/>
                </p:oleObj>
              </mc:Choice>
              <mc:Fallback>
                <p:oleObj name="think-cell Folie" r:id="rId18" imgW="408" imgH="408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82602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9946" y="1593035"/>
            <a:ext cx="9782603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1" i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  <p15:guide id="4" orient="horz" pos="771" userDrawn="1">
          <p15:clr>
            <a:srgbClr val="F26B43"/>
          </p15:clr>
        </p15:guide>
        <p15:guide id="5" orient="horz" pos="998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  <p15:guide id="8" orient="horz" pos="4581" userDrawn="1">
          <p15:clr>
            <a:srgbClr val="F26B43"/>
          </p15:clr>
        </p15:guide>
        <p15:guide id="10" pos="3368" userDrawn="1">
          <p15:clr>
            <a:srgbClr val="F26B43"/>
          </p15:clr>
        </p15:guide>
        <p15:guide id="12" orient="horz" pos="2699" userDrawn="1">
          <p15:clr>
            <a:srgbClr val="F26B43"/>
          </p15:clr>
        </p15:guide>
        <p15:guide id="13" orient="horz" pos="386" userDrawn="1">
          <p15:clr>
            <a:srgbClr val="F26B43"/>
          </p15:clr>
        </p15:guide>
        <p15:guide id="14" orient="horz" pos="25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9" name="think-cell Folie" r:id="rId19" imgW="532" imgH="530" progId="TCLayout.ActiveDocument.1">
                  <p:embed/>
                </p:oleObj>
              </mc:Choice>
              <mc:Fallback>
                <p:oleObj name="think-cell Folie" r:id="rId19" imgW="532" imgH="53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2" name="think-cell Folie" r:id="rId8" imgW="270" imgH="270" progId="TCLayout.ActiveDocument.1">
                  <p:embed/>
                </p:oleObj>
              </mc:Choice>
              <mc:Fallback>
                <p:oleObj name="think-cell Folie" r:id="rId8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  <p:sp>
        <p:nvSpPr>
          <p:cNvPr id="12" name="Rechteck 11"/>
          <p:cNvSpPr>
            <a:spLocks/>
          </p:cNvSpPr>
          <p:nvPr userDrawn="1"/>
        </p:nvSpPr>
        <p:spPr>
          <a:xfrm>
            <a:off x="0" y="2"/>
            <a:ext cx="10693400" cy="7561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530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</p:sldLayoutIdLst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15417720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6" name="think-cell Folie" r:id="rId16" imgW="408" imgH="408" progId="TCLayout.ActiveDocument.1">
                  <p:embed/>
                </p:oleObj>
              </mc:Choice>
              <mc:Fallback>
                <p:oleObj name="think-cell Folie" r:id="rId16" imgW="408" imgH="408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82602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9946" y="1593035"/>
            <a:ext cx="9782603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</a:p>
        </p:txBody>
      </p:sp>
      <p:pic>
        <p:nvPicPr>
          <p:cNvPr id="12" name="Picture 5" descr="https://upload.wikimedia.org/wikipedia/commons/thumb/b/bd/Viessmann-logo.svg/2000px-Viessmann-logo.svg.png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4301" y="188450"/>
            <a:ext cx="1298249" cy="2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2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1" i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  <p15:guide id="4" orient="horz" pos="771" userDrawn="1">
          <p15:clr>
            <a:srgbClr val="F26B43"/>
          </p15:clr>
        </p15:guide>
        <p15:guide id="5" orient="horz" pos="998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  <p15:guide id="8" orient="horz" pos="4581" userDrawn="1">
          <p15:clr>
            <a:srgbClr val="F26B43"/>
          </p15:clr>
        </p15:guide>
        <p15:guide id="10" pos="3368" userDrawn="1">
          <p15:clr>
            <a:srgbClr val="F26B43"/>
          </p15:clr>
        </p15:guide>
        <p15:guide id="12" orient="horz" pos="2699" userDrawn="1">
          <p15:clr>
            <a:srgbClr val="F26B43"/>
          </p15:clr>
        </p15:guide>
        <p15:guide id="13" orient="horz" pos="386" userDrawn="1">
          <p15:clr>
            <a:srgbClr val="F26B43"/>
          </p15:clr>
        </p15:guide>
        <p15:guide id="14" orient="horz" pos="25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9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1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51475884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8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9947" y="603508"/>
            <a:ext cx="9756000" cy="6769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0800" y="1598400"/>
            <a:ext cx="9756000" cy="54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80208" y="7112498"/>
            <a:ext cx="540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34409" y="7112498"/>
            <a:ext cx="42480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1147" y="7112498"/>
            <a:ext cx="33480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ADFEA48-2D48-4EF5-B029-0B8993B9B72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NewViessmannBox2"/>
          <p:cNvSpPr txBox="1"/>
          <p:nvPr userDrawn="1"/>
        </p:nvSpPr>
        <p:spPr>
          <a:xfrm>
            <a:off x="8191500" y="7169389"/>
            <a:ext cx="972000" cy="123111"/>
          </a:xfrm>
          <a:prstGeom prst="rect">
            <a:avLst/>
          </a:prstGeom>
          <a:noFill/>
        </p:spPr>
        <p:txBody>
          <a:bodyPr vert="horz" lIns="0" tIns="0" rIns="0" bIns="0" rtlCol="0" anchor="b">
            <a:spAutoFit/>
          </a:bodyPr>
          <a:lstStyle/>
          <a:p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  <a:latin typeface="Arial"/>
              </a:rPr>
              <a:t>© Viessmann Group</a:t>
            </a:r>
            <a:endParaRPr lang="de-DE" sz="80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432864" y="-309839"/>
            <a:ext cx="309009" cy="12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2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569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14375" indent="-217488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24461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742458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240303" indent="-248923" algn="l" defTabSz="99569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73814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52" userDrawn="1">
          <p15:clr>
            <a:srgbClr val="F26B43"/>
          </p15:clr>
        </p15:guide>
        <p15:guide id="3" pos="2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jpe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6.jpeg"/><Relationship Id="rId12" Type="http://schemas.openxmlformats.org/officeDocument/2006/relationships/image" Target="../media/image37.jpeg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9.png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2.jpe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3.jpe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46.jpe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8.jpe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8.jpe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0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2.jpe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5.jpe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4.png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microsoft.com/office/2007/relationships/hdphoto" Target="../media/hdphoto4.wdp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5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7.jpeg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26" Type="http://schemas.openxmlformats.org/officeDocument/2006/relationships/diagramColors" Target="../diagrams/colors4.xml"/><Relationship Id="rId3" Type="http://schemas.openxmlformats.org/officeDocument/2006/relationships/slideLayout" Target="../slideLayouts/slideLayout17.xml"/><Relationship Id="rId21" Type="http://schemas.openxmlformats.org/officeDocument/2006/relationships/diagramColors" Target="../diagrams/colors3.xml"/><Relationship Id="rId7" Type="http://schemas.microsoft.com/office/2007/relationships/hdphoto" Target="../media/hdphoto1.wdp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5" Type="http://schemas.openxmlformats.org/officeDocument/2006/relationships/diagramQuickStyle" Target="../diagrams/quickStyle4.xml"/><Relationship Id="rId2" Type="http://schemas.openxmlformats.org/officeDocument/2006/relationships/tags" Target="../tags/tag44.xml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29" Type="http://schemas.openxmlformats.org/officeDocument/2006/relationships/diagramLayout" Target="../diagrams/layout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1.xml"/><Relationship Id="rId24" Type="http://schemas.openxmlformats.org/officeDocument/2006/relationships/diagramLayout" Target="../diagrams/layout4.xml"/><Relationship Id="rId32" Type="http://schemas.microsoft.com/office/2007/relationships/diagramDrawing" Target="../diagrams/drawing5.xml"/><Relationship Id="rId5" Type="http://schemas.openxmlformats.org/officeDocument/2006/relationships/image" Target="../media/image1.emf"/><Relationship Id="rId15" Type="http://schemas.openxmlformats.org/officeDocument/2006/relationships/diagramQuickStyle" Target="../diagrams/quickStyle2.xml"/><Relationship Id="rId23" Type="http://schemas.openxmlformats.org/officeDocument/2006/relationships/diagramData" Target="../diagrams/data4.xml"/><Relationship Id="rId28" Type="http://schemas.openxmlformats.org/officeDocument/2006/relationships/diagramData" Target="../diagrams/data5.xml"/><Relationship Id="rId10" Type="http://schemas.openxmlformats.org/officeDocument/2006/relationships/diagramQuickStyle" Target="../diagrams/quickStyle1.xml"/><Relationship Id="rId19" Type="http://schemas.openxmlformats.org/officeDocument/2006/relationships/diagramLayout" Target="../diagrams/layout3.xml"/><Relationship Id="rId31" Type="http://schemas.openxmlformats.org/officeDocument/2006/relationships/diagramColors" Target="../diagrams/colors5.xml"/><Relationship Id="rId4" Type="http://schemas.openxmlformats.org/officeDocument/2006/relationships/oleObject" Target="../embeddings/oleObject43.bin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Relationship Id="rId27" Type="http://schemas.microsoft.com/office/2007/relationships/diagramDrawing" Target="../diagrams/drawing4.xml"/><Relationship Id="rId30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9.png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2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6.jpeg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6.jpeg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12" y="-6116"/>
            <a:ext cx="10732575" cy="75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Datumsplatzhalter 3"/>
          <p:cNvSpPr txBox="1">
            <a:spLocks/>
          </p:cNvSpPr>
          <p:nvPr/>
        </p:nvSpPr>
        <p:spPr>
          <a:xfrm>
            <a:off x="5397487" y="6935953"/>
            <a:ext cx="4486742" cy="642299"/>
          </a:xfrm>
          <a:prstGeom prst="rect">
            <a:avLst/>
          </a:prstGeom>
        </p:spPr>
        <p:txBody>
          <a:bodyPr vert="horz" lIns="0" tIns="0" rIns="0" bIns="0" rtlCol="0" anchor="t"/>
          <a:lstStyle/>
          <a:p>
            <a:pPr defTabSz="521280">
              <a:defRPr/>
            </a:pPr>
            <a:r>
              <a:rPr lang="en-US" sz="1100" dirty="0" smtClean="0">
                <a:solidFill>
                  <a:srgbClr val="FFFFFF"/>
                </a:solidFill>
                <a:latin typeface="Arial"/>
                <a:cs typeface="Arial"/>
              </a:rPr>
              <a:t>Dr. Markus </a:t>
            </a:r>
            <a:r>
              <a:rPr lang="en-US" sz="1100" dirty="0" err="1" smtClean="0">
                <a:solidFill>
                  <a:srgbClr val="FFFFFF"/>
                </a:solidFill>
                <a:latin typeface="Arial"/>
                <a:cs typeface="Arial"/>
              </a:rPr>
              <a:t>Pfuhl</a:t>
            </a:r>
            <a:r>
              <a:rPr lang="en-US" sz="1100" dirty="0" smtClean="0">
                <a:solidFill>
                  <a:srgbClr val="FFFFFF"/>
                </a:solidFill>
                <a:latin typeface="Arial"/>
                <a:cs typeface="Arial"/>
              </a:rPr>
              <a:t>, Dr. Michael </a:t>
            </a:r>
            <a:r>
              <a:rPr lang="en-US" sz="1100" dirty="0" err="1" smtClean="0">
                <a:solidFill>
                  <a:srgbClr val="FFFFFF"/>
                </a:solidFill>
                <a:latin typeface="Arial"/>
                <a:cs typeface="Arial"/>
              </a:rPr>
              <a:t>Thrun</a:t>
            </a:r>
            <a:r>
              <a:rPr lang="en-US" sz="1100" dirty="0" smtClean="0">
                <a:solidFill>
                  <a:srgbClr val="FFFFFF"/>
                </a:solidFill>
                <a:latin typeface="Arial"/>
                <a:cs typeface="Arial"/>
              </a:rPr>
              <a:t>, Marius Knapp</a:t>
            </a:r>
            <a:br>
              <a:rPr lang="en-US" sz="1100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100" dirty="0" smtClean="0">
                <a:solidFill>
                  <a:srgbClr val="FFFFFF"/>
                </a:solidFill>
                <a:latin typeface="Arial"/>
                <a:cs typeface="Arial"/>
              </a:rPr>
              <a:t>Viessmann Energy Solutions</a:t>
            </a:r>
            <a:endParaRPr lang="en-US" sz="11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itel 17"/>
          <p:cNvSpPr txBox="1">
            <a:spLocks/>
          </p:cNvSpPr>
          <p:nvPr/>
        </p:nvSpPr>
        <p:spPr>
          <a:xfrm>
            <a:off x="5397486" y="6115210"/>
            <a:ext cx="5017174" cy="726878"/>
          </a:xfrm>
          <a:prstGeom prst="rect">
            <a:avLst/>
          </a:prstGeom>
        </p:spPr>
        <p:txBody>
          <a:bodyPr vert="horz" lIns="0" tIns="45708" rIns="91416" bIns="45708" rtlCol="0" anchor="t">
            <a:noAutofit/>
          </a:bodyPr>
          <a:lstStyle/>
          <a:p>
            <a:pPr defTabSz="521280">
              <a:spcBef>
                <a:spcPct val="0"/>
              </a:spcBef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Artificial Intelligence</a:t>
            </a:r>
          </a:p>
          <a:p>
            <a:pPr defTabSz="521280">
              <a:spcBef>
                <a:spcPct val="0"/>
              </a:spcBef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Q&amp;A session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Datumsplatzhalter 3"/>
          <p:cNvSpPr txBox="1">
            <a:spLocks/>
          </p:cNvSpPr>
          <p:nvPr/>
        </p:nvSpPr>
        <p:spPr>
          <a:xfrm>
            <a:off x="5397487" y="5872486"/>
            <a:ext cx="4621584" cy="242724"/>
          </a:xfrm>
          <a:prstGeom prst="rect">
            <a:avLst/>
          </a:prstGeom>
        </p:spPr>
        <p:txBody>
          <a:bodyPr vert="horz" lIns="0" tIns="0" rIns="0" bIns="0" rtlCol="0" anchor="t"/>
          <a:lstStyle/>
          <a:p>
            <a:pPr lvl="0"/>
            <a:r>
              <a:rPr lang="en-US" sz="1100" dirty="0" err="1" smtClean="0">
                <a:solidFill>
                  <a:srgbClr val="FFFFFF"/>
                </a:solidFill>
              </a:rPr>
              <a:t>Allendorf</a:t>
            </a:r>
            <a:r>
              <a:rPr lang="en-US" sz="1100" dirty="0" smtClean="0">
                <a:solidFill>
                  <a:srgbClr val="FFFFFF"/>
                </a:solidFill>
              </a:rPr>
              <a:t>, 05.10.2017</a:t>
            </a:r>
            <a:endParaRPr lang="en-US" sz="11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22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1329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0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4" descr="Bildergebnis für blockchain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r="516"/>
          <a:stretch/>
        </p:blipFill>
        <p:spPr bwMode="auto">
          <a:xfrm>
            <a:off x="-19050" y="-1"/>
            <a:ext cx="10715625" cy="75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ihandform 50"/>
          <p:cNvSpPr/>
          <p:nvPr/>
        </p:nvSpPr>
        <p:spPr>
          <a:xfrm flipH="1">
            <a:off x="459946" y="1833578"/>
            <a:ext cx="9850205" cy="5187935"/>
          </a:xfrm>
          <a:custGeom>
            <a:avLst/>
            <a:gdLst>
              <a:gd name="connsiteX0" fmla="*/ 9850205 w 9850205"/>
              <a:gd name="connsiteY0" fmla="*/ 1221676 h 5450825"/>
              <a:gd name="connsiteX1" fmla="*/ 4819670 w 9850205"/>
              <a:gd name="connsiteY1" fmla="*/ 1221676 h 5450825"/>
              <a:gd name="connsiteX2" fmla="*/ 0 w 9850205"/>
              <a:gd name="connsiteY2" fmla="*/ 1221676 h 5450825"/>
              <a:gd name="connsiteX3" fmla="*/ 0 w 9850205"/>
              <a:gd name="connsiteY3" fmla="*/ 5450825 h 5450825"/>
              <a:gd name="connsiteX4" fmla="*/ 9850205 w 9850205"/>
              <a:gd name="connsiteY4" fmla="*/ 5450825 h 5450825"/>
              <a:gd name="connsiteX5" fmla="*/ 0 w 9850205"/>
              <a:gd name="connsiteY5" fmla="*/ 0 h 5450825"/>
              <a:gd name="connsiteX6" fmla="*/ 11219 w 9850205"/>
              <a:gd name="connsiteY6" fmla="*/ 1196277 h 5450825"/>
              <a:gd name="connsiteX7" fmla="*/ 4819670 w 9850205"/>
              <a:gd name="connsiteY7" fmla="*/ 1221676 h 5450825"/>
              <a:gd name="connsiteX8" fmla="*/ 5041349 w 9850205"/>
              <a:gd name="connsiteY8" fmla="*/ 12701 h 54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0205" h="5450825">
                <a:moveTo>
                  <a:pt x="9850205" y="1221676"/>
                </a:moveTo>
                <a:lnTo>
                  <a:pt x="4819670" y="1221676"/>
                </a:lnTo>
                <a:lnTo>
                  <a:pt x="0" y="1221676"/>
                </a:lnTo>
                <a:lnTo>
                  <a:pt x="0" y="5450825"/>
                </a:lnTo>
                <a:lnTo>
                  <a:pt x="9850205" y="5450825"/>
                </a:lnTo>
                <a:close/>
                <a:moveTo>
                  <a:pt x="0" y="0"/>
                </a:moveTo>
                <a:cubicBezTo>
                  <a:pt x="3740" y="398759"/>
                  <a:pt x="7478" y="797518"/>
                  <a:pt x="11219" y="1196277"/>
                </a:cubicBezTo>
                <a:lnTo>
                  <a:pt x="4819670" y="1221676"/>
                </a:lnTo>
                <a:lnTo>
                  <a:pt x="5041349" y="127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endParaRPr lang="en-US" sz="1600" b="1" i="1">
              <a:solidFill>
                <a:schemeClr val="tx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arallelogramm 10"/>
          <p:cNvSpPr/>
          <p:nvPr/>
        </p:nvSpPr>
        <p:spPr>
          <a:xfrm flipH="1">
            <a:off x="459947" y="1853511"/>
            <a:ext cx="2484000" cy="1079347"/>
          </a:xfrm>
          <a:custGeom>
            <a:avLst/>
            <a:gdLst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318993 w 2520000"/>
              <a:gd name="connsiteY3" fmla="*/ 1079347 h 1079347"/>
              <a:gd name="connsiteX4" fmla="*/ 0 w 2520000"/>
              <a:gd name="connsiteY4" fmla="*/ 1079347 h 1079347"/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515639 w 2520000"/>
              <a:gd name="connsiteY3" fmla="*/ 1079347 h 1079347"/>
              <a:gd name="connsiteX4" fmla="*/ 0 w 2520000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079347">
                <a:moveTo>
                  <a:pt x="0" y="1079347"/>
                </a:moveTo>
                <a:lnTo>
                  <a:pt x="201007" y="0"/>
                </a:lnTo>
                <a:lnTo>
                  <a:pt x="2520000" y="0"/>
                </a:lnTo>
                <a:cubicBezTo>
                  <a:pt x="2518546" y="359782"/>
                  <a:pt x="2517093" y="719565"/>
                  <a:pt x="2515639" y="1079347"/>
                </a:cubicBezTo>
                <a:lnTo>
                  <a:pt x="0" y="1079347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2" name="Parallelogramm 11"/>
          <p:cNvSpPr/>
          <p:nvPr/>
        </p:nvSpPr>
        <p:spPr>
          <a:xfrm flipH="1">
            <a:off x="2892815" y="1853511"/>
            <a:ext cx="2484000" cy="1079347"/>
          </a:xfrm>
          <a:prstGeom prst="parallelogram">
            <a:avLst>
              <a:gd name="adj" fmla="val 18623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Parallelogramm 12"/>
          <p:cNvSpPr/>
          <p:nvPr/>
        </p:nvSpPr>
        <p:spPr>
          <a:xfrm flipH="1">
            <a:off x="5325683" y="1853511"/>
            <a:ext cx="2484000" cy="1079347"/>
          </a:xfrm>
          <a:prstGeom prst="parallelogram">
            <a:avLst>
              <a:gd name="adj" fmla="val 18623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i="1">
              <a:solidFill>
                <a:schemeClr val="tx1"/>
              </a:solidFill>
            </a:endParaRPr>
          </a:p>
        </p:txBody>
      </p:sp>
      <p:sp>
        <p:nvSpPr>
          <p:cNvPr id="14" name="Parallelogramm 13"/>
          <p:cNvSpPr/>
          <p:nvPr/>
        </p:nvSpPr>
        <p:spPr>
          <a:xfrm flipH="1">
            <a:off x="7758550" y="1853511"/>
            <a:ext cx="2489471" cy="1079347"/>
          </a:xfrm>
          <a:custGeom>
            <a:avLst/>
            <a:gdLst>
              <a:gd name="connsiteX0" fmla="*/ 0 w 2484000"/>
              <a:gd name="connsiteY0" fmla="*/ 1079347 h 1079347"/>
              <a:gd name="connsiteX1" fmla="*/ 201007 w 2484000"/>
              <a:gd name="connsiteY1" fmla="*/ 0 h 1079347"/>
              <a:gd name="connsiteX2" fmla="*/ 2484000 w 2484000"/>
              <a:gd name="connsiteY2" fmla="*/ 0 h 1079347"/>
              <a:gd name="connsiteX3" fmla="*/ 2282993 w 2484000"/>
              <a:gd name="connsiteY3" fmla="*/ 1079347 h 1079347"/>
              <a:gd name="connsiteX4" fmla="*/ 0 w 2484000"/>
              <a:gd name="connsiteY4" fmla="*/ 1079347 h 1079347"/>
              <a:gd name="connsiteX0" fmla="*/ 5471 w 2489471"/>
              <a:gd name="connsiteY0" fmla="*/ 1079347 h 1079347"/>
              <a:gd name="connsiteX1" fmla="*/ 0 w 2489471"/>
              <a:gd name="connsiteY1" fmla="*/ 0 h 1079347"/>
              <a:gd name="connsiteX2" fmla="*/ 2489471 w 2489471"/>
              <a:gd name="connsiteY2" fmla="*/ 0 h 1079347"/>
              <a:gd name="connsiteX3" fmla="*/ 2288464 w 2489471"/>
              <a:gd name="connsiteY3" fmla="*/ 1079347 h 1079347"/>
              <a:gd name="connsiteX4" fmla="*/ 5471 w 2489471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471" h="1079347">
                <a:moveTo>
                  <a:pt x="5471" y="1079347"/>
                </a:moveTo>
                <a:cubicBezTo>
                  <a:pt x="3647" y="719565"/>
                  <a:pt x="1824" y="359782"/>
                  <a:pt x="0" y="0"/>
                </a:cubicBezTo>
                <a:lnTo>
                  <a:pt x="2489471" y="0"/>
                </a:lnTo>
                <a:lnTo>
                  <a:pt x="2288464" y="1079347"/>
                </a:lnTo>
                <a:lnTo>
                  <a:pt x="5471" y="107934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i="1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5249363" y="1853511"/>
            <a:ext cx="236847" cy="120174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129662" y="2594304"/>
            <a:ext cx="20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Feature extraction</a:t>
            </a:r>
            <a:endParaRPr lang="en-US" sz="1600" b="1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5526691" y="2594304"/>
            <a:ext cx="211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Classification</a:t>
            </a:r>
            <a:endParaRPr lang="en-US" sz="1600" b="1" i="1" dirty="0"/>
          </a:p>
        </p:txBody>
      </p:sp>
      <p:sp>
        <p:nvSpPr>
          <p:cNvPr id="36" name="Textfeld 35"/>
          <p:cNvSpPr txBox="1"/>
          <p:nvPr/>
        </p:nvSpPr>
        <p:spPr>
          <a:xfrm>
            <a:off x="7959559" y="2594304"/>
            <a:ext cx="2282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Output</a:t>
            </a:r>
            <a:endParaRPr lang="en-US" sz="1600" b="1" i="1" dirty="0"/>
          </a:p>
        </p:txBody>
      </p:sp>
      <p:pic>
        <p:nvPicPr>
          <p:cNvPr id="37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 t="13662" r="26001" b="61578"/>
          <a:stretch/>
        </p:blipFill>
        <p:spPr bwMode="auto">
          <a:xfrm>
            <a:off x="5978664" y="1975250"/>
            <a:ext cx="1178037" cy="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214" r="61581" b="61578"/>
          <a:stretch/>
        </p:blipFill>
        <p:spPr bwMode="auto">
          <a:xfrm>
            <a:off x="3800290" y="1908043"/>
            <a:ext cx="669049" cy="7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r="82788" b="65443"/>
          <a:stretch/>
        </p:blipFill>
        <p:spPr bwMode="auto">
          <a:xfrm>
            <a:off x="997993" y="1950858"/>
            <a:ext cx="1297533" cy="6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Gerader Verbinder 29"/>
          <p:cNvCxnSpPr/>
          <p:nvPr/>
        </p:nvCxnSpPr>
        <p:spPr>
          <a:xfrm>
            <a:off x="459947" y="3055254"/>
            <a:ext cx="5026263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10310152" y="1853511"/>
            <a:ext cx="0" cy="543089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5" name="Gruppieren 24"/>
          <p:cNvGrpSpPr/>
          <p:nvPr/>
        </p:nvGrpSpPr>
        <p:grpSpPr>
          <a:xfrm>
            <a:off x="8440129" y="1846327"/>
            <a:ext cx="1321850" cy="710949"/>
            <a:chOff x="8440129" y="1527820"/>
            <a:chExt cx="1321850" cy="710949"/>
          </a:xfrm>
        </p:grpSpPr>
        <p:pic>
          <p:nvPicPr>
            <p:cNvPr id="26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>
              <a:off x="8440129" y="1766054"/>
              <a:ext cx="1321850" cy="47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feld 26"/>
            <p:cNvSpPr txBox="1"/>
            <p:nvPr/>
          </p:nvSpPr>
          <p:spPr>
            <a:xfrm rot="600000">
              <a:off x="9155655" y="1527820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?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Gleichschenkliges Dreieck 42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/>
          <p:cNvGrpSpPr/>
          <p:nvPr/>
        </p:nvGrpSpPr>
        <p:grpSpPr>
          <a:xfrm>
            <a:off x="596695" y="3476121"/>
            <a:ext cx="3492000" cy="502145"/>
            <a:chOff x="459948" y="4741806"/>
            <a:chExt cx="3492000" cy="502145"/>
          </a:xfrm>
        </p:grpSpPr>
        <p:sp>
          <p:nvSpPr>
            <p:cNvPr id="53" name="Gleichschenkliges Dreieck 52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leichschenkliges Dreieck 53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/>
            <p:cNvSpPr/>
            <p:nvPr/>
          </p:nvSpPr>
          <p:spPr>
            <a:xfrm>
              <a:off x="999948" y="4829951"/>
              <a:ext cx="2952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Define Patterns</a:t>
              </a:r>
              <a:endParaRPr lang="en-US" b="1" cap="all" dirty="0"/>
            </a:p>
          </p:txBody>
        </p:sp>
        <p:sp>
          <p:nvSpPr>
            <p:cNvPr id="56" name="Rechteck 55"/>
            <p:cNvSpPr/>
            <p:nvPr/>
          </p:nvSpPr>
          <p:spPr>
            <a:xfrm>
              <a:off x="459948" y="4741806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cap="all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5604153" y="4870680"/>
            <a:ext cx="1936362" cy="758969"/>
            <a:chOff x="1801628" y="4626607"/>
            <a:chExt cx="1936362" cy="758969"/>
          </a:xfrm>
        </p:grpSpPr>
        <p:pic>
          <p:nvPicPr>
            <p:cNvPr id="59" name="Picture 20" descr="https://upload.wikimedia.org/wikipedia/commons/thumb/1/12/Sinnbild_PKW.svg/2000px-Sinnbild_PKW.svg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628" y="4626607"/>
              <a:ext cx="1936362" cy="75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Ellipse 14"/>
            <p:cNvSpPr/>
            <p:nvPr/>
          </p:nvSpPr>
          <p:spPr>
            <a:xfrm>
              <a:off x="1969862" y="5061576"/>
              <a:ext cx="324000" cy="324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lipse 65"/>
            <p:cNvSpPr/>
            <p:nvPr/>
          </p:nvSpPr>
          <p:spPr>
            <a:xfrm>
              <a:off x="3265588" y="5049975"/>
              <a:ext cx="324000" cy="324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1286053" y="4803934"/>
            <a:ext cx="1936362" cy="758086"/>
            <a:chOff x="7223335" y="3535604"/>
            <a:chExt cx="1936362" cy="758086"/>
          </a:xfrm>
        </p:grpSpPr>
        <p:pic>
          <p:nvPicPr>
            <p:cNvPr id="68" name="Picture 20" descr="https://upload.wikimedia.org/wikipedia/commons/thumb/1/12/Sinnbild_PKW.svg/2000px-Sinnbild_PKW.svg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335" y="3535604"/>
              <a:ext cx="1936362" cy="75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rapezoid 68"/>
            <p:cNvSpPr/>
            <p:nvPr/>
          </p:nvSpPr>
          <p:spPr>
            <a:xfrm>
              <a:off x="7804920" y="3614327"/>
              <a:ext cx="1137467" cy="251634"/>
            </a:xfrm>
            <a:prstGeom prst="trapezoid">
              <a:avLst>
                <a:gd name="adj" fmla="val 83041"/>
              </a:avLst>
            </a:prstGeom>
            <a:solidFill>
              <a:srgbClr val="CD5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/>
            <p:cNvSpPr/>
            <p:nvPr/>
          </p:nvSpPr>
          <p:spPr>
            <a:xfrm>
              <a:off x="7277101" y="3881469"/>
              <a:ext cx="1823954" cy="251634"/>
            </a:xfrm>
            <a:prstGeom prst="trapezoid">
              <a:avLst>
                <a:gd name="adj" fmla="val 83041"/>
              </a:avLst>
            </a:prstGeom>
            <a:solidFill>
              <a:srgbClr val="CD5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20" descr="https://upload.wikimedia.org/wikipedia/commons/thumb/1/12/Sinnbild_PKW.svg/2000px-Sinnbild_PKW.svg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16" y="5795963"/>
            <a:ext cx="1936362" cy="7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uppieren 74"/>
          <p:cNvGrpSpPr>
            <a:grpSpLocks/>
          </p:cNvGrpSpPr>
          <p:nvPr/>
        </p:nvGrpSpPr>
        <p:grpSpPr>
          <a:xfrm>
            <a:off x="1028572" y="5593902"/>
            <a:ext cx="2451323" cy="628650"/>
            <a:chOff x="2295526" y="-931105"/>
            <a:chExt cx="4902647" cy="1257300"/>
          </a:xfrm>
        </p:grpSpPr>
        <p:pic>
          <p:nvPicPr>
            <p:cNvPr id="76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2295526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3531808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4742690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5953573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2238" name="Picture 30" descr="https://image.freepik.com/free-icon/bike-with-motor-ios-7-interface-symbol_318-35453.jpg"/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8" b="22038"/>
          <a:stretch/>
        </p:blipFill>
        <p:spPr bwMode="auto">
          <a:xfrm>
            <a:off x="7818872" y="4923978"/>
            <a:ext cx="1327327" cy="7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40" name="Picture 32" descr="http://www.uaeproclub.com/images/logo.jpg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6" b="10797"/>
          <a:stretch/>
        </p:blipFill>
        <p:spPr bwMode="auto">
          <a:xfrm>
            <a:off x="8626978" y="5719582"/>
            <a:ext cx="1338258" cy="10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hteck 79"/>
          <p:cNvSpPr/>
          <p:nvPr/>
        </p:nvSpPr>
        <p:spPr>
          <a:xfrm>
            <a:off x="985912" y="4098966"/>
            <a:ext cx="9256637" cy="266964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6683848" y="5752091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4400" b="1" dirty="0">
              <a:solidFill>
                <a:srgbClr val="00B050"/>
              </a:solidFill>
            </a:endParaRPr>
          </a:p>
        </p:txBody>
      </p:sp>
      <p:pic>
        <p:nvPicPr>
          <p:cNvPr id="81" name="Picture 2" descr="https://cdn4.iconfinder.com/data/icons/car-silhouettes/1000/sedan-512.pn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23728" r="4419" b="21801"/>
          <a:stretch/>
        </p:blipFill>
        <p:spPr bwMode="auto">
          <a:xfrm flipH="1">
            <a:off x="8318813" y="4173436"/>
            <a:ext cx="1846166" cy="6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feld 81"/>
          <p:cNvSpPr txBox="1"/>
          <p:nvPr/>
        </p:nvSpPr>
        <p:spPr>
          <a:xfrm>
            <a:off x="8927547" y="4152907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83" name="Textfeld 82"/>
          <p:cNvSpPr txBox="1"/>
          <p:nvPr/>
        </p:nvSpPr>
        <p:spPr>
          <a:xfrm>
            <a:off x="6291648" y="479010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endParaRPr lang="en-US" sz="4400" b="1" i="1" dirty="0">
              <a:solidFill>
                <a:srgbClr val="FF0000"/>
              </a:solidFill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8201850" y="486215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endParaRPr lang="en-US" sz="4400" b="1" i="1" dirty="0">
              <a:solidFill>
                <a:srgbClr val="FF0000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9015421" y="583137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endParaRPr lang="en-US" sz="4400" b="1" i="1" dirty="0">
              <a:solidFill>
                <a:srgbClr val="FF0000"/>
              </a:solidFill>
            </a:endParaRPr>
          </a:p>
        </p:txBody>
      </p:sp>
      <p:grpSp>
        <p:nvGrpSpPr>
          <p:cNvPr id="86" name="Gruppieren 85"/>
          <p:cNvGrpSpPr>
            <a:grpSpLocks/>
          </p:cNvGrpSpPr>
          <p:nvPr/>
        </p:nvGrpSpPr>
        <p:grpSpPr>
          <a:xfrm rot="16200000">
            <a:off x="4777509" y="5330249"/>
            <a:ext cx="428737" cy="315739"/>
            <a:chOff x="6102981" y="2951378"/>
            <a:chExt cx="560441" cy="412732"/>
          </a:xfrm>
        </p:grpSpPr>
        <p:sp>
          <p:nvSpPr>
            <p:cNvPr id="87" name="Chevron 86"/>
            <p:cNvSpPr/>
            <p:nvPr/>
          </p:nvSpPr>
          <p:spPr>
            <a:xfrm rot="5400000">
              <a:off x="6229513" y="2930200"/>
              <a:ext cx="307378" cy="560441"/>
            </a:xfrm>
            <a:prstGeom prst="chevron">
              <a:avLst>
                <a:gd name="adj" fmla="val 54777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Chevron 87"/>
            <p:cNvSpPr/>
            <p:nvPr/>
          </p:nvSpPr>
          <p:spPr>
            <a:xfrm rot="5400000">
              <a:off x="6291101" y="2875551"/>
              <a:ext cx="184203" cy="335857"/>
            </a:xfrm>
            <a:prstGeom prst="chevron">
              <a:avLst>
                <a:gd name="adj" fmla="val 54777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uppieren 88"/>
          <p:cNvGrpSpPr/>
          <p:nvPr/>
        </p:nvGrpSpPr>
        <p:grpSpPr>
          <a:xfrm>
            <a:off x="6076703" y="3476121"/>
            <a:ext cx="3420000" cy="502145"/>
            <a:chOff x="459948" y="4741806"/>
            <a:chExt cx="3420000" cy="502145"/>
          </a:xfrm>
        </p:grpSpPr>
        <p:sp>
          <p:nvSpPr>
            <p:cNvPr id="90" name="Gleichschenkliges Dreieck 89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leichschenkliges Dreieck 90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hteck 91"/>
            <p:cNvSpPr/>
            <p:nvPr/>
          </p:nvSpPr>
          <p:spPr>
            <a:xfrm>
              <a:off x="999948" y="4829951"/>
              <a:ext cx="2880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Apply on new data</a:t>
              </a:r>
              <a:endParaRPr lang="en-US" b="1" cap="all" dirty="0"/>
            </a:p>
          </p:txBody>
        </p:sp>
        <p:sp>
          <p:nvSpPr>
            <p:cNvPr id="93" name="Rechteck 92"/>
            <p:cNvSpPr/>
            <p:nvPr/>
          </p:nvSpPr>
          <p:spPr>
            <a:xfrm>
              <a:off x="459948" y="4741806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cap="all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65" name="Gleichschenkliges Dreieck 64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leichschenkliges Dreieck 70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450085" y="624058"/>
            <a:ext cx="450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Supervised Machine Learning</a:t>
            </a:r>
            <a:endParaRPr lang="en-US" b="1" cap="all" dirty="0"/>
          </a:p>
        </p:txBody>
      </p:sp>
      <p:sp>
        <p:nvSpPr>
          <p:cNvPr id="94" name="Rechteck 93"/>
          <p:cNvSpPr/>
          <p:nvPr/>
        </p:nvSpPr>
        <p:spPr>
          <a:xfrm>
            <a:off x="-273814" y="535912"/>
            <a:ext cx="723900" cy="1115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/>
          <p:cNvSpPr/>
          <p:nvPr/>
        </p:nvSpPr>
        <p:spPr>
          <a:xfrm>
            <a:off x="450085" y="1038057"/>
            <a:ext cx="7380000" cy="6132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Building a model from an training set in order to make data-driven predictions/decisions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366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27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4" descr="Bildergebnis für dat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1" r="16599"/>
          <a:stretch/>
        </p:blipFill>
        <p:spPr bwMode="auto">
          <a:xfrm>
            <a:off x="-268" y="-1"/>
            <a:ext cx="10693935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4260" name="Picture 4" descr="https://www.analyticsvidhya.com/wp-content/uploads/2016/04/dt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9" y="4196018"/>
            <a:ext cx="2804556" cy="22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3976512" y="672935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b="1" i="1" dirty="0" smtClean="0"/>
              <a:t>Case-</a:t>
            </a:r>
            <a:r>
              <a:rPr lang="de-DE" sz="1800" b="1" i="1" dirty="0" err="1" smtClean="0"/>
              <a:t>Based</a:t>
            </a:r>
            <a:r>
              <a:rPr lang="de-DE" sz="1800" b="1" i="1" dirty="0" smtClean="0"/>
              <a:t> </a:t>
            </a:r>
            <a:r>
              <a:rPr lang="de-DE" sz="1800" b="1" i="1" dirty="0" err="1" smtClean="0"/>
              <a:t>Reasoning</a:t>
            </a:r>
            <a:endParaRPr lang="de-DE" sz="1800" b="1" i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840656" y="672935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 smtClean="0"/>
              <a:t>Neural network</a:t>
            </a:r>
            <a:endParaRPr lang="en-US" sz="1800" b="1" i="1" dirty="0"/>
          </a:p>
        </p:txBody>
      </p:sp>
      <p:sp>
        <p:nvSpPr>
          <p:cNvPr id="11" name="Rechteck 10"/>
          <p:cNvSpPr/>
          <p:nvPr/>
        </p:nvSpPr>
        <p:spPr>
          <a:xfrm>
            <a:off x="1024960" y="6729358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b="1" i="1" dirty="0" err="1"/>
              <a:t>Decision</a:t>
            </a:r>
            <a:r>
              <a:rPr lang="de-DE" sz="1800" b="1" i="1" dirty="0"/>
              <a:t> </a:t>
            </a:r>
            <a:r>
              <a:rPr lang="de-DE" sz="1800" b="1" i="1" dirty="0" err="1" smtClean="0"/>
              <a:t>Trees</a:t>
            </a:r>
            <a:endParaRPr lang="de-DE" sz="1800" b="1" i="1" dirty="0"/>
          </a:p>
        </p:txBody>
      </p:sp>
      <p:sp>
        <p:nvSpPr>
          <p:cNvPr id="13" name="Gleichschenkliges Dreieck 12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leichschenkliges Dreieck 13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450084" y="2310235"/>
            <a:ext cx="540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Artificial Intelligence Approaches</a:t>
            </a:r>
            <a:endParaRPr lang="en-US" b="1" cap="all" dirty="0"/>
          </a:p>
        </p:txBody>
      </p:sp>
      <p:sp>
        <p:nvSpPr>
          <p:cNvPr id="17" name="Rechteck 16"/>
          <p:cNvSpPr/>
          <p:nvPr/>
        </p:nvSpPr>
        <p:spPr>
          <a:xfrm>
            <a:off x="450085" y="2724235"/>
            <a:ext cx="8496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Discover useful patterns between various items of data</a:t>
            </a:r>
            <a:endParaRPr lang="en-US" cap="all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030797" y="4059195"/>
            <a:ext cx="2640901" cy="2485528"/>
            <a:chOff x="7457047" y="4100749"/>
            <a:chExt cx="2640901" cy="2485528"/>
          </a:xfrm>
        </p:grpSpPr>
        <p:sp>
          <p:nvSpPr>
            <p:cNvPr id="27" name="Rechteck 26"/>
            <p:cNvSpPr/>
            <p:nvPr/>
          </p:nvSpPr>
          <p:spPr>
            <a:xfrm>
              <a:off x="7457047" y="5863263"/>
              <a:ext cx="531628" cy="7230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B050"/>
                  </a:solidFill>
                </a:rPr>
                <a:t>Conf. </a:t>
              </a:r>
              <a:r>
                <a:rPr lang="en-US" sz="1200" dirty="0" err="1">
                  <a:solidFill>
                    <a:srgbClr val="00B050"/>
                  </a:solidFill>
                </a:rPr>
                <a:t>Solu-tion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grpSp>
          <p:nvGrpSpPr>
            <p:cNvPr id="224256" name="Gruppieren 224255"/>
            <p:cNvGrpSpPr/>
            <p:nvPr/>
          </p:nvGrpSpPr>
          <p:grpSpPr>
            <a:xfrm>
              <a:off x="8356240" y="4909036"/>
              <a:ext cx="697909" cy="882509"/>
              <a:chOff x="11349004" y="5296311"/>
              <a:chExt cx="697909" cy="882509"/>
            </a:xfrm>
          </p:grpSpPr>
          <p:sp>
            <p:nvSpPr>
              <p:cNvPr id="44" name="Rechteck 43"/>
              <p:cNvSpPr/>
              <p:nvPr/>
            </p:nvSpPr>
            <p:spPr>
              <a:xfrm>
                <a:off x="11349004" y="5455806"/>
                <a:ext cx="531628" cy="723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6" name="Rechteck 45"/>
              <p:cNvSpPr/>
              <p:nvPr/>
            </p:nvSpPr>
            <p:spPr>
              <a:xfrm>
                <a:off x="11404535" y="5402641"/>
                <a:ext cx="531628" cy="723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11459754" y="5349476"/>
                <a:ext cx="531628" cy="723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9" name="Rechteck 48"/>
              <p:cNvSpPr/>
              <p:nvPr/>
            </p:nvSpPr>
            <p:spPr>
              <a:xfrm>
                <a:off x="11515285" y="5296311"/>
                <a:ext cx="531628" cy="7230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B050"/>
                    </a:solidFill>
                  </a:rPr>
                  <a:t>Prior cases</a:t>
                </a:r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39" name="Rechteck 38"/>
            <p:cNvSpPr/>
            <p:nvPr/>
          </p:nvSpPr>
          <p:spPr>
            <a:xfrm>
              <a:off x="7457047" y="4167700"/>
              <a:ext cx="531628" cy="7230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smtClean="0">
                  <a:solidFill>
                    <a:schemeClr val="accent5"/>
                  </a:solidFill>
                </a:rPr>
                <a:t>Pro-</a:t>
              </a:r>
              <a:r>
                <a:rPr lang="en-US" sz="1200" dirty="0" err="1" smtClean="0">
                  <a:solidFill>
                    <a:schemeClr val="accent5"/>
                  </a:solidFill>
                </a:rPr>
                <a:t>blem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sp>
          <p:nvSpPr>
            <p:cNvPr id="40" name="Rechteck 39"/>
            <p:cNvSpPr/>
            <p:nvPr/>
          </p:nvSpPr>
          <p:spPr>
            <a:xfrm>
              <a:off x="9421717" y="4242360"/>
              <a:ext cx="531628" cy="7230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smtClean="0">
                  <a:solidFill>
                    <a:srgbClr val="00B050"/>
                  </a:solidFill>
                </a:rPr>
                <a:t>Prior cases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>
              <a:off x="9566320" y="4100749"/>
              <a:ext cx="531628" cy="7230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smtClean="0">
                  <a:solidFill>
                    <a:schemeClr val="accent5"/>
                  </a:solidFill>
                </a:rPr>
                <a:t>Pro-</a:t>
              </a:r>
              <a:r>
                <a:rPr lang="en-US" sz="1200" dirty="0" err="1" smtClean="0">
                  <a:solidFill>
                    <a:schemeClr val="accent5"/>
                  </a:solidFill>
                </a:rPr>
                <a:t>blem</a:t>
              </a:r>
              <a:endParaRPr lang="en-US" sz="1200" dirty="0">
                <a:solidFill>
                  <a:schemeClr val="accent5"/>
                </a:solidFill>
              </a:endParaRPr>
            </a:p>
          </p:txBody>
        </p:sp>
        <p:cxnSp>
          <p:nvCxnSpPr>
            <p:cNvPr id="224258" name="Gerade Verbindung mit Pfeil 224257"/>
            <p:cNvCxnSpPr/>
            <p:nvPr/>
          </p:nvCxnSpPr>
          <p:spPr>
            <a:xfrm>
              <a:off x="8084196" y="4529207"/>
              <a:ext cx="1242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/>
            <p:cNvCxnSpPr/>
            <p:nvPr/>
          </p:nvCxnSpPr>
          <p:spPr>
            <a:xfrm>
              <a:off x="9687531" y="5153155"/>
              <a:ext cx="0" cy="52232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hteck 54"/>
            <p:cNvSpPr/>
            <p:nvPr/>
          </p:nvSpPr>
          <p:spPr>
            <a:xfrm>
              <a:off x="9421717" y="5863263"/>
              <a:ext cx="531628" cy="7230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err="1" smtClean="0">
                  <a:solidFill>
                    <a:srgbClr val="0070C3"/>
                  </a:solidFill>
                </a:rPr>
                <a:t>Prop.Solu-tion</a:t>
              </a:r>
              <a:endParaRPr lang="en-US" sz="1200" dirty="0">
                <a:solidFill>
                  <a:srgbClr val="0070C3"/>
                </a:solidFill>
              </a:endParaRPr>
            </a:p>
          </p:txBody>
        </p:sp>
        <p:cxnSp>
          <p:nvCxnSpPr>
            <p:cNvPr id="56" name="Gerade Verbindung mit Pfeil 55"/>
            <p:cNvCxnSpPr/>
            <p:nvPr/>
          </p:nvCxnSpPr>
          <p:spPr>
            <a:xfrm flipH="1">
              <a:off x="8084196" y="6224770"/>
              <a:ext cx="1242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/>
            <p:cNvCxnSpPr/>
            <p:nvPr/>
          </p:nvCxnSpPr>
          <p:spPr>
            <a:xfrm flipV="1">
              <a:off x="9095883" y="4780876"/>
              <a:ext cx="256320" cy="25632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/>
            <p:cNvCxnSpPr/>
            <p:nvPr/>
          </p:nvCxnSpPr>
          <p:spPr>
            <a:xfrm flipV="1">
              <a:off x="8027157" y="5672090"/>
              <a:ext cx="256320" cy="25632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4265" name="Gruppieren 224264"/>
            <p:cNvGrpSpPr/>
            <p:nvPr/>
          </p:nvGrpSpPr>
          <p:grpSpPr>
            <a:xfrm>
              <a:off x="9051531" y="5652752"/>
              <a:ext cx="330827" cy="266953"/>
              <a:chOff x="11398475" y="5652752"/>
              <a:chExt cx="330827" cy="266953"/>
            </a:xfrm>
          </p:grpSpPr>
          <p:cxnSp>
            <p:nvCxnSpPr>
              <p:cNvPr id="63" name="Gerade Verbindung mit Pfeil 62"/>
              <p:cNvCxnSpPr/>
              <p:nvPr/>
            </p:nvCxnSpPr>
            <p:spPr>
              <a:xfrm rot="5400000" flipV="1">
                <a:off x="11472982" y="5652752"/>
                <a:ext cx="256320" cy="25632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mit Pfeil 63"/>
              <p:cNvCxnSpPr/>
              <p:nvPr/>
            </p:nvCxnSpPr>
            <p:spPr>
              <a:xfrm rot="5400000" flipH="1">
                <a:off x="11398475" y="5663385"/>
                <a:ext cx="256320" cy="25632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6" descr="Bildergebnis für deep learni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11391" r="67217" b="14683"/>
          <a:stretch/>
        </p:blipFill>
        <p:spPr bwMode="auto">
          <a:xfrm>
            <a:off x="7469378" y="4137694"/>
            <a:ext cx="2594344" cy="23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3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k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39686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7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2009" name="Picture 41" descr="https://media.wired.com/photos/59268c8ccfe0d93c474309b2/master/pass/GettyImages-62721985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31295"/>
            <a:ext cx="10693400" cy="802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feld 54"/>
          <p:cNvSpPr txBox="1"/>
          <p:nvPr/>
        </p:nvSpPr>
        <p:spPr>
          <a:xfrm>
            <a:off x="5170497" y="3949138"/>
            <a:ext cx="4266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1" dirty="0" smtClean="0"/>
              <a:t>Multi-</a:t>
            </a:r>
            <a:r>
              <a:rPr lang="de-DE" sz="1600" b="1" i="1" dirty="0" err="1" smtClean="0"/>
              <a:t>layer</a:t>
            </a:r>
            <a:r>
              <a:rPr lang="de-DE" sz="1600" b="1" i="1" dirty="0" smtClean="0"/>
              <a:t> </a:t>
            </a:r>
            <a:r>
              <a:rPr lang="de-DE" sz="1600" b="1" i="1" dirty="0" err="1" smtClean="0"/>
              <a:t>structure</a:t>
            </a:r>
            <a:endParaRPr lang="de-DE" sz="1600" b="1" i="1" dirty="0" smtClean="0"/>
          </a:p>
          <a:p>
            <a:r>
              <a:rPr lang="de-DE" sz="1600" b="1" i="1" dirty="0" smtClean="0"/>
              <a:t> More </a:t>
            </a:r>
            <a:r>
              <a:rPr lang="de-DE" sz="1600" b="1" i="1" dirty="0" err="1" smtClean="0"/>
              <a:t>neurons</a:t>
            </a:r>
            <a:r>
              <a:rPr lang="de-DE" sz="1600" b="1" i="1" dirty="0" smtClean="0"/>
              <a:t> &amp; </a:t>
            </a:r>
            <a:r>
              <a:rPr lang="de-DE" sz="1600" b="1" i="1" dirty="0" err="1" smtClean="0"/>
              <a:t>layer</a:t>
            </a:r>
            <a:r>
              <a:rPr lang="de-DE" sz="1600" b="1" i="1" dirty="0" smtClean="0"/>
              <a:t> </a:t>
            </a:r>
            <a:r>
              <a:rPr lang="de-DE" sz="1600" b="1" i="1" dirty="0" err="1" smtClean="0"/>
              <a:t>connections</a:t>
            </a:r>
            <a:endParaRPr lang="de-DE" sz="1600" b="1" i="1" dirty="0"/>
          </a:p>
        </p:txBody>
      </p:sp>
      <p:sp>
        <p:nvSpPr>
          <p:cNvPr id="16" name="Gleichschenkliges Dreieck 15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leichschenkliges Dreieck 16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450085" y="2310235"/>
            <a:ext cx="2304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Deep Learning</a:t>
            </a:r>
            <a:endParaRPr lang="en-US" b="1" cap="all" dirty="0"/>
          </a:p>
        </p:txBody>
      </p:sp>
      <p:sp>
        <p:nvSpPr>
          <p:cNvPr id="20" name="Rechteck 19"/>
          <p:cNvSpPr/>
          <p:nvPr/>
        </p:nvSpPr>
        <p:spPr>
          <a:xfrm>
            <a:off x="450085" y="2724235"/>
            <a:ext cx="7704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Feature extraction is executed by neural network</a:t>
            </a:r>
            <a:endParaRPr lang="en-US" cap="all" dirty="0"/>
          </a:p>
        </p:txBody>
      </p:sp>
      <p:sp>
        <p:nvSpPr>
          <p:cNvPr id="24" name="Parallelogramm 10"/>
          <p:cNvSpPr/>
          <p:nvPr/>
        </p:nvSpPr>
        <p:spPr>
          <a:xfrm flipH="1">
            <a:off x="459947" y="4653453"/>
            <a:ext cx="2484000" cy="1079347"/>
          </a:xfrm>
          <a:custGeom>
            <a:avLst/>
            <a:gdLst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318993 w 2520000"/>
              <a:gd name="connsiteY3" fmla="*/ 1079347 h 1079347"/>
              <a:gd name="connsiteX4" fmla="*/ 0 w 2520000"/>
              <a:gd name="connsiteY4" fmla="*/ 1079347 h 1079347"/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515639 w 2520000"/>
              <a:gd name="connsiteY3" fmla="*/ 1079347 h 1079347"/>
              <a:gd name="connsiteX4" fmla="*/ 0 w 2520000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079347">
                <a:moveTo>
                  <a:pt x="0" y="1079347"/>
                </a:moveTo>
                <a:lnTo>
                  <a:pt x="201007" y="0"/>
                </a:lnTo>
                <a:lnTo>
                  <a:pt x="2520000" y="0"/>
                </a:lnTo>
                <a:cubicBezTo>
                  <a:pt x="2518546" y="359782"/>
                  <a:pt x="2517093" y="719565"/>
                  <a:pt x="2515639" y="1079347"/>
                </a:cubicBezTo>
                <a:lnTo>
                  <a:pt x="0" y="1079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5" name="Parallelogramm 24"/>
          <p:cNvSpPr/>
          <p:nvPr/>
        </p:nvSpPr>
        <p:spPr>
          <a:xfrm flipH="1">
            <a:off x="2892815" y="4653453"/>
            <a:ext cx="2484000" cy="1079347"/>
          </a:xfrm>
          <a:prstGeom prst="parallelogram">
            <a:avLst>
              <a:gd name="adj" fmla="val 18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7" name="Parallelogramm 13"/>
          <p:cNvSpPr/>
          <p:nvPr/>
        </p:nvSpPr>
        <p:spPr>
          <a:xfrm flipH="1">
            <a:off x="7758550" y="4653453"/>
            <a:ext cx="2489471" cy="1079347"/>
          </a:xfrm>
          <a:custGeom>
            <a:avLst/>
            <a:gdLst>
              <a:gd name="connsiteX0" fmla="*/ 0 w 2484000"/>
              <a:gd name="connsiteY0" fmla="*/ 1079347 h 1079347"/>
              <a:gd name="connsiteX1" fmla="*/ 201007 w 2484000"/>
              <a:gd name="connsiteY1" fmla="*/ 0 h 1079347"/>
              <a:gd name="connsiteX2" fmla="*/ 2484000 w 2484000"/>
              <a:gd name="connsiteY2" fmla="*/ 0 h 1079347"/>
              <a:gd name="connsiteX3" fmla="*/ 2282993 w 2484000"/>
              <a:gd name="connsiteY3" fmla="*/ 1079347 h 1079347"/>
              <a:gd name="connsiteX4" fmla="*/ 0 w 2484000"/>
              <a:gd name="connsiteY4" fmla="*/ 1079347 h 1079347"/>
              <a:gd name="connsiteX0" fmla="*/ 5471 w 2489471"/>
              <a:gd name="connsiteY0" fmla="*/ 1079347 h 1079347"/>
              <a:gd name="connsiteX1" fmla="*/ 0 w 2489471"/>
              <a:gd name="connsiteY1" fmla="*/ 0 h 1079347"/>
              <a:gd name="connsiteX2" fmla="*/ 2489471 w 2489471"/>
              <a:gd name="connsiteY2" fmla="*/ 0 h 1079347"/>
              <a:gd name="connsiteX3" fmla="*/ 2288464 w 2489471"/>
              <a:gd name="connsiteY3" fmla="*/ 1079347 h 1079347"/>
              <a:gd name="connsiteX4" fmla="*/ 5471 w 2489471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471" h="1079347">
                <a:moveTo>
                  <a:pt x="5471" y="1079347"/>
                </a:moveTo>
                <a:cubicBezTo>
                  <a:pt x="3647" y="719565"/>
                  <a:pt x="1824" y="359782"/>
                  <a:pt x="0" y="0"/>
                </a:cubicBezTo>
                <a:lnTo>
                  <a:pt x="2489471" y="0"/>
                </a:lnTo>
                <a:lnTo>
                  <a:pt x="2288464" y="1079347"/>
                </a:lnTo>
                <a:lnTo>
                  <a:pt x="5471" y="1079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129662" y="5394246"/>
            <a:ext cx="20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Feature extraction</a:t>
            </a:r>
            <a:endParaRPr lang="en-US" sz="1600" b="1" i="1" dirty="0"/>
          </a:p>
        </p:txBody>
      </p:sp>
      <p:sp>
        <p:nvSpPr>
          <p:cNvPr id="33" name="Textfeld 32"/>
          <p:cNvSpPr txBox="1"/>
          <p:nvPr/>
        </p:nvSpPr>
        <p:spPr>
          <a:xfrm>
            <a:off x="7959559" y="5394246"/>
            <a:ext cx="2282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Output</a:t>
            </a:r>
            <a:endParaRPr lang="en-US" sz="1600" b="1" i="1" dirty="0"/>
          </a:p>
        </p:txBody>
      </p:sp>
      <p:pic>
        <p:nvPicPr>
          <p:cNvPr id="36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r="82788" b="65443"/>
          <a:stretch/>
        </p:blipFill>
        <p:spPr bwMode="auto">
          <a:xfrm>
            <a:off x="997993" y="4750800"/>
            <a:ext cx="1297533" cy="6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ieren 36"/>
          <p:cNvGrpSpPr/>
          <p:nvPr/>
        </p:nvGrpSpPr>
        <p:grpSpPr>
          <a:xfrm>
            <a:off x="8440129" y="4646269"/>
            <a:ext cx="1321850" cy="710949"/>
            <a:chOff x="8440129" y="1527820"/>
            <a:chExt cx="1321850" cy="710949"/>
          </a:xfrm>
        </p:grpSpPr>
        <p:pic>
          <p:nvPicPr>
            <p:cNvPr id="38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>
              <a:off x="8440129" y="1766054"/>
              <a:ext cx="1321850" cy="47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feld 38"/>
            <p:cNvSpPr txBox="1"/>
            <p:nvPr/>
          </p:nvSpPr>
          <p:spPr>
            <a:xfrm rot="600000">
              <a:off x="9155655" y="1527820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2">
                      <a:lumMod val="75000"/>
                    </a:schemeClr>
                  </a:solidFill>
                </a:rPr>
                <a:t>?</a:t>
              </a:r>
              <a:endParaRPr lang="en-US" sz="28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1" name="Parallelogramm 50"/>
          <p:cNvSpPr/>
          <p:nvPr/>
        </p:nvSpPr>
        <p:spPr>
          <a:xfrm flipH="1">
            <a:off x="5325683" y="4653453"/>
            <a:ext cx="2484000" cy="1079347"/>
          </a:xfrm>
          <a:prstGeom prst="parallelogram">
            <a:avLst>
              <a:gd name="adj" fmla="val 1862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5526691" y="5394246"/>
            <a:ext cx="211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Classification</a:t>
            </a:r>
            <a:endParaRPr lang="en-US" sz="1600" b="1" i="1" dirty="0"/>
          </a:p>
        </p:txBody>
      </p:sp>
      <p:cxnSp>
        <p:nvCxnSpPr>
          <p:cNvPr id="57" name="Gerader Verbinder 56"/>
          <p:cNvCxnSpPr/>
          <p:nvPr/>
        </p:nvCxnSpPr>
        <p:spPr>
          <a:xfrm>
            <a:off x="5168909" y="4121878"/>
            <a:ext cx="112543" cy="64333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Parallelogramm 53"/>
          <p:cNvSpPr/>
          <p:nvPr/>
        </p:nvSpPr>
        <p:spPr>
          <a:xfrm flipH="1">
            <a:off x="3015806" y="4652886"/>
            <a:ext cx="4611137" cy="702410"/>
          </a:xfrm>
          <a:prstGeom prst="parallelogram">
            <a:avLst>
              <a:gd name="adj" fmla="val 18847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i="1">
              <a:solidFill>
                <a:schemeClr val="tx1"/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3291004" y="4714040"/>
            <a:ext cx="4060741" cy="580103"/>
            <a:chOff x="3332489" y="3981778"/>
            <a:chExt cx="4060741" cy="580103"/>
          </a:xfrm>
        </p:grpSpPr>
        <p:pic>
          <p:nvPicPr>
            <p:cNvPr id="34" name="Picture 2" descr="https://cdn-images-1.medium.com/max/1600/1*SVMH0_mLM9gH3miMPSsAgw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5" t="13662" r="26001" b="61578"/>
            <a:stretch/>
          </p:blipFill>
          <p:spPr bwMode="auto">
            <a:xfrm>
              <a:off x="3332489" y="3981778"/>
              <a:ext cx="1178037" cy="5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cdn-images-1.medium.com/max/1600/1*SVMH0_mLM9gH3miMPSsAgw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5" t="13662" r="26001" b="61578"/>
            <a:stretch/>
          </p:blipFill>
          <p:spPr bwMode="auto">
            <a:xfrm>
              <a:off x="4289188" y="3981778"/>
              <a:ext cx="1178037" cy="5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cdn-images-1.medium.com/max/1600/1*SVMH0_mLM9gH3miMPSsAgw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5" t="13662" r="26001" b="61578"/>
            <a:stretch/>
          </p:blipFill>
          <p:spPr bwMode="auto">
            <a:xfrm>
              <a:off x="5258494" y="3981778"/>
              <a:ext cx="1178037" cy="5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cdn-images-1.medium.com/max/1600/1*SVMH0_mLM9gH3miMPSsAgw.png"/>
            <p:cNvPicPr>
              <a:picLocks noChangeAspect="1" noChangeArrowheads="1"/>
            </p:cNvPicPr>
            <p:nvPr/>
          </p:nvPicPr>
          <p:blipFill rotWithShape="1"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5" t="13662" r="26001" b="61578"/>
            <a:stretch/>
          </p:blipFill>
          <p:spPr bwMode="auto">
            <a:xfrm>
              <a:off x="6215193" y="3981778"/>
              <a:ext cx="1178037" cy="58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6513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6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2" descr="Bildergebnis für velocity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2"/>
          <a:stretch/>
        </p:blipFill>
        <p:spPr bwMode="auto">
          <a:xfrm>
            <a:off x="0" y="-9525"/>
            <a:ext cx="10693400" cy="757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hteck 21"/>
          <p:cNvSpPr/>
          <p:nvPr/>
        </p:nvSpPr>
        <p:spPr>
          <a:xfrm>
            <a:off x="0" y="7309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Gleichschenkliges Dreieck 23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leichschenkliges Dreieck 24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450084" y="2310235"/>
            <a:ext cx="5616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Limitations of artificial Intelligence</a:t>
            </a:r>
            <a:endParaRPr lang="en-US" b="1" cap="all" dirty="0"/>
          </a:p>
        </p:txBody>
      </p:sp>
      <p:sp>
        <p:nvSpPr>
          <p:cNvPr id="28" name="Rechteck 27"/>
          <p:cNvSpPr/>
          <p:nvPr/>
        </p:nvSpPr>
        <p:spPr>
          <a:xfrm>
            <a:off x="450085" y="2724235"/>
            <a:ext cx="7020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Algorithms are trained for specific use cases</a:t>
            </a:r>
            <a:endParaRPr lang="en-US" cap="all" dirty="0"/>
          </a:p>
        </p:txBody>
      </p:sp>
      <p:sp>
        <p:nvSpPr>
          <p:cNvPr id="23" name="Rechteck 22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feld 31"/>
          <p:cNvSpPr txBox="1"/>
          <p:nvPr/>
        </p:nvSpPr>
        <p:spPr>
          <a:xfrm>
            <a:off x="4231786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Abstraction</a:t>
            </a:r>
            <a:endParaRPr lang="en-US" sz="1800" b="1" i="1" dirty="0"/>
          </a:p>
        </p:txBody>
      </p:sp>
      <p:sp>
        <p:nvSpPr>
          <p:cNvPr id="34" name="Textfeld 33"/>
          <p:cNvSpPr txBox="1"/>
          <p:nvPr/>
        </p:nvSpPr>
        <p:spPr>
          <a:xfrm>
            <a:off x="816485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Creativity</a:t>
            </a:r>
            <a:endParaRPr lang="en-US" sz="1800" b="1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7494919" y="4006209"/>
            <a:ext cx="254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Self-awareness</a:t>
            </a:r>
            <a:endParaRPr lang="en-US" sz="1800" b="1" i="1" dirty="0"/>
          </a:p>
        </p:txBody>
      </p:sp>
      <p:pic>
        <p:nvPicPr>
          <p:cNvPr id="36" name="Picture 2" descr="logical_abstract_reasoning">
            <a:extLst>
              <a:ext uri="{FF2B5EF4-FFF2-40B4-BE49-F238E27FC236}">
                <a16:creationId xmlns:a16="http://schemas.microsoft.com/office/drawing/2014/main" id="{CB78D0CF-0794-437C-8433-CB9BA8F5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45" y="5175405"/>
            <a:ext cx="2889607" cy="1417646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84" name="Picture 92" descr="http://stage.leifiphysik.de/sites/default/files/medien/spiegelbild06_lichtreflex_gru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4675506"/>
            <a:ext cx="2713456" cy="241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2" t="8812" r="33204" b="7765"/>
          <a:stretch/>
        </p:blipFill>
        <p:spPr>
          <a:xfrm>
            <a:off x="1419224" y="4946967"/>
            <a:ext cx="1106805" cy="18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9077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23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4" descr="Bildergebnis für driving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0" r="8587"/>
          <a:stretch/>
        </p:blipFill>
        <p:spPr bwMode="auto">
          <a:xfrm>
            <a:off x="0" y="-9525"/>
            <a:ext cx="10693400" cy="75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 flipH="1">
            <a:off x="0" y="0"/>
            <a:ext cx="10693400" cy="7561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leichschenkliges Dreieck 6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leichschenkliges Dreieck 7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450083" y="2310235"/>
            <a:ext cx="5904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Applications of Artificial Intelligence</a:t>
            </a:r>
            <a:endParaRPr lang="en-US" b="1" cap="all" dirty="0"/>
          </a:p>
        </p:txBody>
      </p:sp>
      <p:sp>
        <p:nvSpPr>
          <p:cNvPr id="11" name="Rechteck 10"/>
          <p:cNvSpPr/>
          <p:nvPr/>
        </p:nvSpPr>
        <p:spPr>
          <a:xfrm>
            <a:off x="450083" y="2724235"/>
            <a:ext cx="7020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/>
              <a:t>Algorithms are trained for specific use cases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459947" y="4340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Prediction</a:t>
            </a:r>
            <a:endParaRPr lang="en-US" sz="1800" b="1" cap="all" dirty="0"/>
          </a:p>
        </p:txBody>
      </p:sp>
      <p:sp>
        <p:nvSpPr>
          <p:cNvPr id="17" name="Rechteck 16"/>
          <p:cNvSpPr/>
          <p:nvPr/>
        </p:nvSpPr>
        <p:spPr>
          <a:xfrm>
            <a:off x="459947" y="5132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Decision-making</a:t>
            </a:r>
            <a:endParaRPr lang="en-US" sz="1800" b="1" cap="all" dirty="0"/>
          </a:p>
        </p:txBody>
      </p:sp>
      <p:sp>
        <p:nvSpPr>
          <p:cNvPr id="15" name="Rechteck 14"/>
          <p:cNvSpPr/>
          <p:nvPr/>
        </p:nvSpPr>
        <p:spPr>
          <a:xfrm>
            <a:off x="3875248" y="4340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Classification</a:t>
            </a:r>
            <a:endParaRPr lang="en-US" sz="1800" b="1" cap="all" dirty="0"/>
          </a:p>
        </p:txBody>
      </p:sp>
      <p:sp>
        <p:nvSpPr>
          <p:cNvPr id="18" name="Rechteck 17"/>
          <p:cNvSpPr/>
          <p:nvPr/>
        </p:nvSpPr>
        <p:spPr>
          <a:xfrm>
            <a:off x="7290550" y="5132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Data aggregation</a:t>
            </a:r>
            <a:endParaRPr lang="en-US" sz="1800" b="1" cap="all" dirty="0"/>
          </a:p>
        </p:txBody>
      </p:sp>
      <p:sp>
        <p:nvSpPr>
          <p:cNvPr id="26" name="Rechteck 25"/>
          <p:cNvSpPr/>
          <p:nvPr/>
        </p:nvSpPr>
        <p:spPr>
          <a:xfrm>
            <a:off x="7290550" y="4340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Identification</a:t>
            </a:r>
            <a:endParaRPr lang="en-US" sz="1800" b="1" cap="all" dirty="0"/>
          </a:p>
        </p:txBody>
      </p:sp>
      <p:sp>
        <p:nvSpPr>
          <p:cNvPr id="20" name="Rechteck 19"/>
          <p:cNvSpPr/>
          <p:nvPr/>
        </p:nvSpPr>
        <p:spPr>
          <a:xfrm>
            <a:off x="3875248" y="5132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Optimization</a:t>
            </a:r>
            <a:endParaRPr lang="en-US" sz="1800" b="1" cap="all" dirty="0"/>
          </a:p>
        </p:txBody>
      </p:sp>
      <p:sp>
        <p:nvSpPr>
          <p:cNvPr id="19" name="Rechteck 18"/>
          <p:cNvSpPr/>
          <p:nvPr/>
        </p:nvSpPr>
        <p:spPr>
          <a:xfrm>
            <a:off x="459947" y="5924679"/>
            <a:ext cx="2952000" cy="396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dirty="0" smtClean="0"/>
              <a:t>Detection</a:t>
            </a:r>
            <a:endParaRPr lang="en-US" sz="1800" b="1" cap="all" dirty="0"/>
          </a:p>
        </p:txBody>
      </p:sp>
    </p:spTree>
    <p:extLst>
      <p:ext uri="{BB962C8B-B14F-4D97-AF65-F5344CB8AC3E}">
        <p14:creationId xmlns:p14="http://schemas.microsoft.com/office/powerpoint/2010/main" val="259175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59913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5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312" y="-1"/>
            <a:ext cx="11416024" cy="7561263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0" y="7309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0" name="Rechteck 29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Gleichschenkliges Dreieck 18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leichschenkliges Dreieck 19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450083" y="2310235"/>
            <a:ext cx="583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Object recognition in medical Imaging</a:t>
            </a:r>
            <a:endParaRPr lang="en-US" b="1" cap="all" dirty="0"/>
          </a:p>
        </p:txBody>
      </p:sp>
      <p:sp>
        <p:nvSpPr>
          <p:cNvPr id="23" name="Rechteck 22"/>
          <p:cNvSpPr/>
          <p:nvPr/>
        </p:nvSpPr>
        <p:spPr>
          <a:xfrm>
            <a:off x="450083" y="2724235"/>
            <a:ext cx="9828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Automatic differentiation between healthy and cancerous tissue</a:t>
            </a:r>
            <a:endParaRPr lang="en-US" cap="all" dirty="0"/>
          </a:p>
        </p:txBody>
      </p:sp>
      <p:pic>
        <p:nvPicPr>
          <p:cNvPr id="13" name="Inhaltsplatzhalter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432" r="52787" b="64575"/>
          <a:stretch/>
        </p:blipFill>
        <p:spPr>
          <a:xfrm>
            <a:off x="512147" y="4663753"/>
            <a:ext cx="2847600" cy="210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15" name="Inhaltsplatzhalter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t="36934" r="52864" b="36736"/>
          <a:stretch/>
        </p:blipFill>
        <p:spPr>
          <a:xfrm>
            <a:off x="7342750" y="4645190"/>
            <a:ext cx="2847600" cy="2139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3445" r="4175" b="3379"/>
          <a:stretch/>
        </p:blipFill>
        <p:spPr>
          <a:xfrm>
            <a:off x="4020893" y="4756466"/>
            <a:ext cx="2660710" cy="1916553"/>
          </a:xfrm>
          <a:prstGeom prst="rect">
            <a:avLst/>
          </a:prstGeom>
          <a:effectLst/>
        </p:spPr>
      </p:pic>
      <p:sp>
        <p:nvSpPr>
          <p:cNvPr id="4" name="Textfeld 3"/>
          <p:cNvSpPr txBox="1"/>
          <p:nvPr/>
        </p:nvSpPr>
        <p:spPr>
          <a:xfrm>
            <a:off x="4231786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Manual screening</a:t>
            </a:r>
            <a:endParaRPr lang="en-US" sz="1800" b="1" i="1" dirty="0"/>
          </a:p>
        </p:txBody>
      </p:sp>
      <p:sp>
        <p:nvSpPr>
          <p:cNvPr id="25" name="Textfeld 24"/>
          <p:cNvSpPr txBox="1"/>
          <p:nvPr/>
        </p:nvSpPr>
        <p:spPr>
          <a:xfrm>
            <a:off x="816485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Tissue sample</a:t>
            </a:r>
            <a:endParaRPr lang="en-US" sz="1800" b="1" i="1" dirty="0"/>
          </a:p>
        </p:txBody>
      </p:sp>
      <p:sp>
        <p:nvSpPr>
          <p:cNvPr id="26" name="Textfeld 25"/>
          <p:cNvSpPr txBox="1"/>
          <p:nvPr/>
        </p:nvSpPr>
        <p:spPr>
          <a:xfrm>
            <a:off x="7494919" y="4006209"/>
            <a:ext cx="254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Screening algorithm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5919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59913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0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14" name="Objek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312" y="-1"/>
            <a:ext cx="11416024" cy="7561263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0" y="7309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0" name="Rechteck 29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Gleichschenkliges Dreieck 18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leichschenkliges Dreieck 19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450083" y="2310235"/>
            <a:ext cx="583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Object recognition in medical Imaging</a:t>
            </a:r>
            <a:endParaRPr lang="en-US" b="1" cap="all" dirty="0"/>
          </a:p>
        </p:txBody>
      </p:sp>
      <p:sp>
        <p:nvSpPr>
          <p:cNvPr id="23" name="Rechteck 22"/>
          <p:cNvSpPr/>
          <p:nvPr/>
        </p:nvSpPr>
        <p:spPr>
          <a:xfrm>
            <a:off x="450083" y="2724235"/>
            <a:ext cx="9828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Automatic differentiation between healthy and cancerous tissue</a:t>
            </a:r>
            <a:endParaRPr lang="en-US" cap="all" dirty="0"/>
          </a:p>
        </p:txBody>
      </p:sp>
      <p:pic>
        <p:nvPicPr>
          <p:cNvPr id="13" name="Inhaltsplatzhalter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432" r="52787" b="64575"/>
          <a:stretch/>
        </p:blipFill>
        <p:spPr>
          <a:xfrm>
            <a:off x="512147" y="4663753"/>
            <a:ext cx="2847600" cy="2101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15" name="Inhaltsplatzhalter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t="36934" r="52864" b="36736"/>
          <a:stretch/>
        </p:blipFill>
        <p:spPr>
          <a:xfrm>
            <a:off x="8293506" y="4437071"/>
            <a:ext cx="1916944" cy="14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24" name="Inhaltsplatzhalter 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9" t="10674" r="16451" b="66136"/>
          <a:stretch/>
        </p:blipFill>
        <p:spPr>
          <a:xfrm>
            <a:off x="7331585" y="5999166"/>
            <a:ext cx="1923841" cy="14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3445" r="4175" b="3379"/>
          <a:stretch/>
        </p:blipFill>
        <p:spPr>
          <a:xfrm>
            <a:off x="4020893" y="4756466"/>
            <a:ext cx="2660710" cy="1916553"/>
          </a:xfrm>
          <a:prstGeom prst="rect">
            <a:avLst/>
          </a:prstGeom>
          <a:effectLst/>
        </p:spPr>
      </p:pic>
      <p:sp>
        <p:nvSpPr>
          <p:cNvPr id="4" name="Textfeld 3"/>
          <p:cNvSpPr txBox="1"/>
          <p:nvPr/>
        </p:nvSpPr>
        <p:spPr>
          <a:xfrm>
            <a:off x="4231786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Manual screening</a:t>
            </a:r>
            <a:endParaRPr lang="en-US" sz="1800" b="1" i="1" dirty="0"/>
          </a:p>
        </p:txBody>
      </p:sp>
      <p:sp>
        <p:nvSpPr>
          <p:cNvPr id="25" name="Textfeld 24"/>
          <p:cNvSpPr txBox="1"/>
          <p:nvPr/>
        </p:nvSpPr>
        <p:spPr>
          <a:xfrm>
            <a:off x="816485" y="4006209"/>
            <a:ext cx="223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Tissue sample</a:t>
            </a:r>
            <a:endParaRPr lang="en-US" sz="1800" b="1" i="1" dirty="0"/>
          </a:p>
        </p:txBody>
      </p:sp>
      <p:sp>
        <p:nvSpPr>
          <p:cNvPr id="26" name="Textfeld 25"/>
          <p:cNvSpPr txBox="1"/>
          <p:nvPr/>
        </p:nvSpPr>
        <p:spPr>
          <a:xfrm>
            <a:off x="7494919" y="4006209"/>
            <a:ext cx="254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Screening algorithm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8600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6913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29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4"/>
          <a:stretch/>
        </p:blipFill>
        <p:spPr>
          <a:xfrm>
            <a:off x="0" y="0"/>
            <a:ext cx="10693400" cy="7750629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Gleichschenkliges Dreieck 17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leichschenkliges Dreieck 18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450084" y="2310235"/>
            <a:ext cx="367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Predictive Maintenance</a:t>
            </a:r>
            <a:endParaRPr lang="en-US" b="1" cap="all" dirty="0"/>
          </a:p>
        </p:txBody>
      </p:sp>
      <p:sp>
        <p:nvSpPr>
          <p:cNvPr id="22" name="Rechteck 21"/>
          <p:cNvSpPr/>
          <p:nvPr/>
        </p:nvSpPr>
        <p:spPr>
          <a:xfrm>
            <a:off x="450085" y="2724235"/>
            <a:ext cx="6588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Increase saving potentials and efficiencies</a:t>
            </a:r>
            <a:endParaRPr lang="en-US" cap="all" dirty="0"/>
          </a:p>
        </p:txBody>
      </p:sp>
      <p:sp>
        <p:nvSpPr>
          <p:cNvPr id="16" name="Rechteck 15"/>
          <p:cNvSpPr/>
          <p:nvPr/>
        </p:nvSpPr>
        <p:spPr>
          <a:xfrm>
            <a:off x="3875248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7" name="Rechteck 16"/>
          <p:cNvSpPr/>
          <p:nvPr/>
        </p:nvSpPr>
        <p:spPr>
          <a:xfrm>
            <a:off x="7290550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3" name="Rechteck 22"/>
          <p:cNvSpPr/>
          <p:nvPr/>
        </p:nvSpPr>
        <p:spPr>
          <a:xfrm>
            <a:off x="459947" y="3944679"/>
            <a:ext cx="2952000" cy="3732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7290549" y="4409704"/>
            <a:ext cx="295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Running </a:t>
            </a:r>
            <a:r>
              <a:rPr lang="en-US" sz="1600" i="1" dirty="0"/>
              <a:t>more generators at lower power </a:t>
            </a:r>
            <a:r>
              <a:rPr lang="en-US" sz="1600" i="1" dirty="0" smtClean="0"/>
              <a:t>is </a:t>
            </a:r>
            <a:r>
              <a:rPr lang="en-US" sz="1600" i="1" dirty="0"/>
              <a:t>more efficient </a:t>
            </a:r>
            <a:r>
              <a:rPr lang="en-US" sz="1600" i="1" dirty="0" smtClean="0"/>
              <a:t>than </a:t>
            </a:r>
            <a:r>
              <a:rPr lang="en-US" sz="1600" i="1" dirty="0"/>
              <a:t>maxing out a </a:t>
            </a:r>
            <a:r>
              <a:rPr lang="en-US" sz="1600" i="1" dirty="0" smtClean="0"/>
              <a:t>few.</a:t>
            </a:r>
            <a:endParaRPr lang="en-US" sz="1600" i="1" dirty="0"/>
          </a:p>
        </p:txBody>
      </p:sp>
      <p:sp>
        <p:nvSpPr>
          <p:cNvPr id="24" name="Rechteck 23"/>
          <p:cNvSpPr/>
          <p:nvPr/>
        </p:nvSpPr>
        <p:spPr>
          <a:xfrm>
            <a:off x="7890704" y="4006209"/>
            <a:ext cx="175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u="sng" dirty="0"/>
              <a:t>Learning</a:t>
            </a:r>
          </a:p>
        </p:txBody>
      </p:sp>
      <p:sp>
        <p:nvSpPr>
          <p:cNvPr id="26" name="Rechteck 25"/>
          <p:cNvSpPr/>
          <p:nvPr/>
        </p:nvSpPr>
        <p:spPr>
          <a:xfrm>
            <a:off x="7890704" y="5854884"/>
            <a:ext cx="175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u="sng" dirty="0"/>
              <a:t>Savings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3615" y="627193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$30/h</a:t>
            </a:r>
            <a:endParaRPr lang="en-US" dirty="0"/>
          </a:p>
        </p:txBody>
      </p:sp>
      <p:sp>
        <p:nvSpPr>
          <p:cNvPr id="27" name="Textfeld 26"/>
          <p:cNvSpPr txBox="1"/>
          <p:nvPr/>
        </p:nvSpPr>
        <p:spPr>
          <a:xfrm>
            <a:off x="7776536" y="6587433"/>
            <a:ext cx="19800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$6,5M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 smtClean="0"/>
              <a:t>per year and fleet</a:t>
            </a:r>
            <a:endParaRPr lang="en-US" i="1" dirty="0"/>
          </a:p>
        </p:txBody>
      </p:sp>
      <p:grpSp>
        <p:nvGrpSpPr>
          <p:cNvPr id="28" name="Gruppieren 27"/>
          <p:cNvGrpSpPr>
            <a:grpSpLocks/>
          </p:cNvGrpSpPr>
          <p:nvPr/>
        </p:nvGrpSpPr>
        <p:grpSpPr>
          <a:xfrm>
            <a:off x="8552182" y="5375314"/>
            <a:ext cx="428737" cy="315739"/>
            <a:chOff x="6102981" y="2951378"/>
            <a:chExt cx="560441" cy="412732"/>
          </a:xfrm>
        </p:grpSpPr>
        <p:sp>
          <p:nvSpPr>
            <p:cNvPr id="29" name="Chevron 28"/>
            <p:cNvSpPr/>
            <p:nvPr/>
          </p:nvSpPr>
          <p:spPr>
            <a:xfrm rot="5400000">
              <a:off x="6229513" y="2930200"/>
              <a:ext cx="307378" cy="560441"/>
            </a:xfrm>
            <a:prstGeom prst="chevron">
              <a:avLst>
                <a:gd name="adj" fmla="val 54777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Chevron 29"/>
            <p:cNvSpPr/>
            <p:nvPr/>
          </p:nvSpPr>
          <p:spPr>
            <a:xfrm rot="5400000">
              <a:off x="6291101" y="2875551"/>
              <a:ext cx="184203" cy="335857"/>
            </a:xfrm>
            <a:prstGeom prst="chevron">
              <a:avLst>
                <a:gd name="adj" fmla="val 54777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9173" name="Picture 37" descr="http://img.nauticexpo.de/images_ne/photo-g/19997-10765909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23760" r="5856" b="14603"/>
          <a:stretch/>
        </p:blipFill>
        <p:spPr bwMode="auto">
          <a:xfrm>
            <a:off x="744662" y="5849159"/>
            <a:ext cx="2382569" cy="12024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40" name="Picture 4" descr="http://logok.org/wp-content/uploads/2015/03/Caterpillar-logo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3" t="31833" r="27754" b="31389"/>
          <a:stretch/>
        </p:blipFill>
        <p:spPr bwMode="auto">
          <a:xfrm>
            <a:off x="963061" y="4216856"/>
            <a:ext cx="1945772" cy="12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hteck 30"/>
          <p:cNvSpPr/>
          <p:nvPr/>
        </p:nvSpPr>
        <p:spPr>
          <a:xfrm>
            <a:off x="4186894" y="4006209"/>
            <a:ext cx="232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u="sng" dirty="0" smtClean="0"/>
              <a:t>Combining various, </a:t>
            </a:r>
            <a:r>
              <a:rPr lang="en-US" sz="1800" b="1" i="1" u="sng" dirty="0" err="1" smtClean="0"/>
              <a:t>peripheric</a:t>
            </a:r>
            <a:r>
              <a:rPr lang="en-US" sz="1800" b="1" i="1" u="sng" dirty="0" smtClean="0"/>
              <a:t> data</a:t>
            </a:r>
            <a:endParaRPr lang="en-US" sz="1800" b="1" i="1" u="sng" dirty="0"/>
          </a:p>
        </p:txBody>
      </p:sp>
      <p:grpSp>
        <p:nvGrpSpPr>
          <p:cNvPr id="32" name="Gruppieren 31"/>
          <p:cNvGrpSpPr>
            <a:grpSpLocks/>
          </p:cNvGrpSpPr>
          <p:nvPr/>
        </p:nvGrpSpPr>
        <p:grpSpPr>
          <a:xfrm>
            <a:off x="5136879" y="6138596"/>
            <a:ext cx="428737" cy="315739"/>
            <a:chOff x="6102981" y="2951378"/>
            <a:chExt cx="560441" cy="412732"/>
          </a:xfrm>
        </p:grpSpPr>
        <p:sp>
          <p:nvSpPr>
            <p:cNvPr id="33" name="Chevron 32"/>
            <p:cNvSpPr/>
            <p:nvPr/>
          </p:nvSpPr>
          <p:spPr>
            <a:xfrm rot="5400000">
              <a:off x="6229513" y="2930200"/>
              <a:ext cx="307378" cy="560441"/>
            </a:xfrm>
            <a:prstGeom prst="chevron">
              <a:avLst>
                <a:gd name="adj" fmla="val 54777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5400000">
              <a:off x="6291101" y="2875551"/>
              <a:ext cx="184203" cy="335857"/>
            </a:xfrm>
            <a:prstGeom prst="chevron">
              <a:avLst>
                <a:gd name="adj" fmla="val 54777"/>
              </a:avLst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1" tIns="34976" rIns="69951" bIns="34976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Rechteck 4"/>
          <p:cNvSpPr/>
          <p:nvPr/>
        </p:nvSpPr>
        <p:spPr>
          <a:xfrm>
            <a:off x="3939455" y="6618210"/>
            <a:ext cx="2823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Fuel consumption relates </a:t>
            </a:r>
            <a:r>
              <a:rPr lang="en-US" sz="1600" i="1" dirty="0"/>
              <a:t>with the amount of power used by </a:t>
            </a:r>
            <a:r>
              <a:rPr lang="en-US" sz="1600" i="1" dirty="0" err="1" smtClean="0"/>
              <a:t>refrig</a:t>
            </a:r>
            <a:r>
              <a:rPr lang="en-US" sz="1600" i="1" dirty="0" smtClean="0"/>
              <a:t>. containers</a:t>
            </a:r>
            <a:endParaRPr lang="en-US" sz="16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4094634" y="47460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Engine</a:t>
            </a:r>
            <a:endParaRPr lang="en-US" sz="1800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5331311" y="543529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Generator</a:t>
            </a:r>
            <a:endParaRPr lang="en-US" sz="1800" i="1" dirty="0"/>
          </a:p>
        </p:txBody>
      </p:sp>
      <p:sp>
        <p:nvSpPr>
          <p:cNvPr id="36" name="Textfeld 35"/>
          <p:cNvSpPr txBox="1"/>
          <p:nvPr/>
        </p:nvSpPr>
        <p:spPr>
          <a:xfrm>
            <a:off x="4157107" y="53888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GPS</a:t>
            </a:r>
            <a:endParaRPr lang="en-US" sz="1800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5640821" y="4726582"/>
            <a:ext cx="105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Weather</a:t>
            </a:r>
            <a:endParaRPr lang="en-US" sz="1800" i="1" dirty="0"/>
          </a:p>
        </p:txBody>
      </p:sp>
      <p:sp>
        <p:nvSpPr>
          <p:cNvPr id="38" name="Textfeld 37"/>
          <p:cNvSpPr txBox="1"/>
          <p:nvPr/>
        </p:nvSpPr>
        <p:spPr>
          <a:xfrm>
            <a:off x="4826599" y="50424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Cargo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3048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65149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4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84373" cy="7561263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Gleichschenkliges Dreieck 15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450085" y="2310235"/>
            <a:ext cx="565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What do we need for AI applications?</a:t>
            </a:r>
            <a:endParaRPr lang="en-US" b="1" cap="all" dirty="0"/>
          </a:p>
        </p:txBody>
      </p:sp>
      <p:sp>
        <p:nvSpPr>
          <p:cNvPr id="19" name="Rechteck 18"/>
          <p:cNvSpPr/>
          <p:nvPr/>
        </p:nvSpPr>
        <p:spPr>
          <a:xfrm>
            <a:off x="450085" y="2724235"/>
            <a:ext cx="4535572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Be aware of the value of Data</a:t>
            </a:r>
            <a:endParaRPr lang="en-US" cap="all" dirty="0"/>
          </a:p>
        </p:txBody>
      </p:sp>
      <p:sp>
        <p:nvSpPr>
          <p:cNvPr id="30" name="Rechteck 29"/>
          <p:cNvSpPr/>
          <p:nvPr/>
        </p:nvSpPr>
        <p:spPr>
          <a:xfrm>
            <a:off x="0" y="4158350"/>
            <a:ext cx="106934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1989196" y="4165295"/>
            <a:ext cx="1828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cap="all" dirty="0" smtClean="0"/>
              <a:t>Awareness</a:t>
            </a:r>
            <a:endParaRPr lang="en-US" b="1" cap="all" dirty="0"/>
          </a:p>
        </p:txBody>
      </p:sp>
      <p:sp>
        <p:nvSpPr>
          <p:cNvPr id="32" name="Textfeld 31"/>
          <p:cNvSpPr txBox="1"/>
          <p:nvPr/>
        </p:nvSpPr>
        <p:spPr>
          <a:xfrm>
            <a:off x="7359317" y="4165295"/>
            <a:ext cx="86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cap="all" dirty="0" smtClean="0"/>
              <a:t>Data</a:t>
            </a:r>
            <a:endParaRPr lang="en-US" b="1" cap="all" dirty="0"/>
          </a:p>
        </p:txBody>
      </p:sp>
      <p:grpSp>
        <p:nvGrpSpPr>
          <p:cNvPr id="67" name="Gruppieren 66"/>
          <p:cNvGrpSpPr/>
          <p:nvPr/>
        </p:nvGrpSpPr>
        <p:grpSpPr>
          <a:xfrm>
            <a:off x="3169377" y="5238444"/>
            <a:ext cx="7073174" cy="400110"/>
            <a:chOff x="-1726474" y="4223021"/>
            <a:chExt cx="7073174" cy="400110"/>
          </a:xfrm>
        </p:grpSpPr>
        <p:sp>
          <p:nvSpPr>
            <p:cNvPr id="68" name="Textfeld 67"/>
            <p:cNvSpPr txBox="1"/>
            <p:nvPr/>
          </p:nvSpPr>
          <p:spPr>
            <a:xfrm>
              <a:off x="1864421" y="4223021"/>
              <a:ext cx="2077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Data collection</a:t>
              </a:r>
              <a:endParaRPr lang="en-US" b="1" dirty="0"/>
            </a:p>
          </p:txBody>
        </p:sp>
        <p:cxnSp>
          <p:nvCxnSpPr>
            <p:cNvPr id="69" name="Gerader Verbinder 68"/>
            <p:cNvCxnSpPr>
              <a:endCxn id="68" idx="1"/>
            </p:cNvCxnSpPr>
            <p:nvPr/>
          </p:nvCxnSpPr>
          <p:spPr>
            <a:xfrm>
              <a:off x="-1726474" y="4423076"/>
              <a:ext cx="359089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>
              <a:stCxn id="68" idx="3"/>
            </p:cNvCxnSpPr>
            <p:nvPr/>
          </p:nvCxnSpPr>
          <p:spPr>
            <a:xfrm>
              <a:off x="3942233" y="4423076"/>
              <a:ext cx="140446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uppieren 65"/>
          <p:cNvGrpSpPr/>
          <p:nvPr/>
        </p:nvGrpSpPr>
        <p:grpSpPr>
          <a:xfrm>
            <a:off x="450849" y="6717154"/>
            <a:ext cx="4895851" cy="400110"/>
            <a:chOff x="450849" y="4223021"/>
            <a:chExt cx="4895851" cy="400110"/>
          </a:xfrm>
        </p:grpSpPr>
        <p:sp>
          <p:nvSpPr>
            <p:cNvPr id="26" name="Textfeld 25"/>
            <p:cNvSpPr txBox="1"/>
            <p:nvPr/>
          </p:nvSpPr>
          <p:spPr>
            <a:xfrm>
              <a:off x="1642402" y="4223021"/>
              <a:ext cx="2521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Domain knowledge</a:t>
              </a:r>
              <a:endParaRPr lang="en-US" b="1" dirty="0"/>
            </a:p>
          </p:txBody>
        </p:sp>
        <p:cxnSp>
          <p:nvCxnSpPr>
            <p:cNvPr id="36" name="Gerader Verbinder 35"/>
            <p:cNvCxnSpPr>
              <a:endCxn id="26" idx="1"/>
            </p:cNvCxnSpPr>
            <p:nvPr/>
          </p:nvCxnSpPr>
          <p:spPr>
            <a:xfrm>
              <a:off x="450849" y="4423076"/>
              <a:ext cx="11915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>
              <a:stCxn id="26" idx="3"/>
            </p:cNvCxnSpPr>
            <p:nvPr/>
          </p:nvCxnSpPr>
          <p:spPr>
            <a:xfrm>
              <a:off x="4164246" y="4423076"/>
              <a:ext cx="118245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uppieren 63"/>
          <p:cNvGrpSpPr/>
          <p:nvPr/>
        </p:nvGrpSpPr>
        <p:grpSpPr>
          <a:xfrm>
            <a:off x="450849" y="6224250"/>
            <a:ext cx="6320065" cy="400110"/>
            <a:chOff x="450849" y="5361685"/>
            <a:chExt cx="6320065" cy="400110"/>
          </a:xfrm>
        </p:grpSpPr>
        <p:sp>
          <p:nvSpPr>
            <p:cNvPr id="27" name="Textfeld 26"/>
            <p:cNvSpPr txBox="1"/>
            <p:nvPr/>
          </p:nvSpPr>
          <p:spPr>
            <a:xfrm>
              <a:off x="2011748" y="5361685"/>
              <a:ext cx="3357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Tool &amp; method knowledge</a:t>
              </a:r>
              <a:endParaRPr lang="en-US" b="1" dirty="0"/>
            </a:p>
          </p:txBody>
        </p:sp>
        <p:cxnSp>
          <p:nvCxnSpPr>
            <p:cNvPr id="57" name="Gerader Verbinder 56"/>
            <p:cNvCxnSpPr/>
            <p:nvPr/>
          </p:nvCxnSpPr>
          <p:spPr>
            <a:xfrm>
              <a:off x="450849" y="5561740"/>
              <a:ext cx="156089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>
              <a:stCxn id="27" idx="3"/>
            </p:cNvCxnSpPr>
            <p:nvPr/>
          </p:nvCxnSpPr>
          <p:spPr>
            <a:xfrm>
              <a:off x="5368949" y="5561740"/>
              <a:ext cx="14019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uppieren 64"/>
          <p:cNvGrpSpPr/>
          <p:nvPr/>
        </p:nvGrpSpPr>
        <p:grpSpPr>
          <a:xfrm>
            <a:off x="450849" y="4745541"/>
            <a:ext cx="7550151" cy="400110"/>
            <a:chOff x="450849" y="4748618"/>
            <a:chExt cx="7550151" cy="400110"/>
          </a:xfrm>
        </p:grpSpPr>
        <p:sp>
          <p:nvSpPr>
            <p:cNvPr id="28" name="Textfeld 27"/>
            <p:cNvSpPr txBox="1"/>
            <p:nvPr/>
          </p:nvSpPr>
          <p:spPr>
            <a:xfrm>
              <a:off x="3376427" y="4748618"/>
              <a:ext cx="2464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Specific use cases</a:t>
              </a:r>
              <a:endParaRPr lang="en-US" b="1" dirty="0"/>
            </a:p>
          </p:txBody>
        </p:sp>
        <p:cxnSp>
          <p:nvCxnSpPr>
            <p:cNvPr id="39" name="Gerader Verbinder 38"/>
            <p:cNvCxnSpPr>
              <a:endCxn id="28" idx="1"/>
            </p:cNvCxnSpPr>
            <p:nvPr/>
          </p:nvCxnSpPr>
          <p:spPr>
            <a:xfrm>
              <a:off x="450849" y="4948673"/>
              <a:ext cx="292557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r Verbinder 42"/>
            <p:cNvCxnSpPr>
              <a:stCxn id="28" idx="3"/>
            </p:cNvCxnSpPr>
            <p:nvPr/>
          </p:nvCxnSpPr>
          <p:spPr>
            <a:xfrm>
              <a:off x="5840563" y="4948673"/>
              <a:ext cx="216043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hteck 40"/>
          <p:cNvSpPr/>
          <p:nvPr/>
        </p:nvSpPr>
        <p:spPr>
          <a:xfrm>
            <a:off x="10910975" y="1821672"/>
            <a:ext cx="2809181" cy="441209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u="sng" dirty="0" err="1" smtClean="0"/>
              <a:t>Tonspur</a:t>
            </a:r>
            <a:r>
              <a:rPr lang="en-US" sz="1400" b="1" u="sng" dirty="0" smtClean="0"/>
              <a:t>:</a:t>
            </a:r>
          </a:p>
          <a:p>
            <a:endParaRPr lang="en-US" sz="1400" dirty="0" smtClean="0"/>
          </a:p>
          <a:p>
            <a:r>
              <a:rPr lang="de-DE" sz="1400" dirty="0" smtClean="0"/>
              <a:t>Im Endeffekt sollte KI nicht eingesetzt werden, um KI eingesetzt zu haben. So wie die ML-Algorithmen nur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  <a:r>
              <a:rPr lang="de-DE" sz="1400" dirty="0" err="1" smtClean="0"/>
              <a:t>case</a:t>
            </a:r>
            <a:r>
              <a:rPr lang="de-DE" sz="1400" dirty="0" smtClean="0"/>
              <a:t>-spezifisch funktionieren, ist auch KI bei bestimmten </a:t>
            </a:r>
            <a:r>
              <a:rPr lang="de-DE" sz="1400" dirty="0" err="1" smtClean="0"/>
              <a:t>use</a:t>
            </a:r>
            <a:r>
              <a:rPr lang="de-DE" sz="1400" dirty="0" smtClean="0"/>
              <a:t> </a:t>
            </a:r>
            <a:r>
              <a:rPr lang="de-DE" sz="1400" dirty="0" err="1" smtClean="0"/>
              <a:t>cases</a:t>
            </a:r>
            <a:r>
              <a:rPr lang="de-DE" sz="1400" dirty="0" smtClean="0"/>
              <a:t> nicht immer die passendste Lösung.</a:t>
            </a:r>
          </a:p>
          <a:p>
            <a:endParaRPr lang="de-DE" sz="1400" dirty="0"/>
          </a:p>
          <a:p>
            <a:r>
              <a:rPr lang="de-DE" sz="1400" dirty="0" smtClean="0"/>
              <a:t>Beispiel: Flammkörperanalyse</a:t>
            </a:r>
          </a:p>
          <a:p>
            <a:endParaRPr lang="de-DE" sz="1400" dirty="0"/>
          </a:p>
          <a:p>
            <a:r>
              <a:rPr lang="de-DE" sz="1400" dirty="0" smtClean="0"/>
              <a:t>Wichtig bei allen Themen: Bewusst sein, welche Daten erhoben werden und wie sie in (Entscheidungs-)Prozessen genutzt werden können, um diese noch effizienter und begründeter zu machen</a:t>
            </a:r>
            <a:endParaRPr lang="en-US" sz="1400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4608493" y="5731347"/>
            <a:ext cx="5634057" cy="400110"/>
            <a:chOff x="4608493" y="6499431"/>
            <a:chExt cx="5634057" cy="400110"/>
          </a:xfrm>
        </p:grpSpPr>
        <p:sp>
          <p:nvSpPr>
            <p:cNvPr id="37" name="Textfeld 36"/>
            <p:cNvSpPr txBox="1"/>
            <p:nvPr/>
          </p:nvSpPr>
          <p:spPr>
            <a:xfrm>
              <a:off x="6459425" y="6499431"/>
              <a:ext cx="26613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Sufficient test cases</a:t>
              </a:r>
              <a:endParaRPr lang="en-US" b="1" dirty="0"/>
            </a:p>
          </p:txBody>
        </p:sp>
        <p:cxnSp>
          <p:nvCxnSpPr>
            <p:cNvPr id="40" name="Gerader Verbinder 39"/>
            <p:cNvCxnSpPr>
              <a:endCxn id="37" idx="1"/>
            </p:cNvCxnSpPr>
            <p:nvPr/>
          </p:nvCxnSpPr>
          <p:spPr>
            <a:xfrm>
              <a:off x="4608493" y="6699486"/>
              <a:ext cx="185093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>
              <a:stCxn id="37" idx="3"/>
            </p:cNvCxnSpPr>
            <p:nvPr/>
          </p:nvCxnSpPr>
          <p:spPr>
            <a:xfrm>
              <a:off x="9120731" y="6699486"/>
              <a:ext cx="112181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04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-92466" y="-102742"/>
            <a:ext cx="10911155" cy="7767263"/>
          </a:xfrm>
          <a:prstGeom prst="rect">
            <a:avLst/>
          </a:prstGeom>
          <a:solidFill>
            <a:srgbClr val="E63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6930664" y="2215656"/>
            <a:ext cx="3700954" cy="5895497"/>
            <a:chOff x="1609234" y="1376841"/>
            <a:chExt cx="3700954" cy="5895497"/>
          </a:xfrm>
        </p:grpSpPr>
        <p:sp>
          <p:nvSpPr>
            <p:cNvPr id="15" name="Textfeld 14"/>
            <p:cNvSpPr txBox="1"/>
            <p:nvPr/>
          </p:nvSpPr>
          <p:spPr>
            <a:xfrm>
              <a:off x="1609234" y="1886248"/>
              <a:ext cx="3508866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400" b="1" dirty="0" smtClean="0">
                  <a:latin typeface="Arial Black" panose="020B0A04020102020204" pitchFamily="34" charset="0"/>
                </a:rPr>
                <a:t>?</a:t>
              </a:r>
              <a:endParaRPr lang="en-US" sz="34400" b="1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3601974" y="1376841"/>
              <a:ext cx="1708214" cy="538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400" dirty="0" smtClean="0">
                  <a:solidFill>
                    <a:schemeClr val="tx2"/>
                  </a:solidFill>
                </a:rPr>
                <a:t>!</a:t>
              </a:r>
              <a:endParaRPr lang="en-US" sz="34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Gleichschenkliges Dreieck 17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Gleichschenkliges Dreieck 18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-273814" y="2222090"/>
            <a:ext cx="723900" cy="502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450084" y="2310235"/>
            <a:ext cx="3132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>
                <a:solidFill>
                  <a:schemeClr val="tx1"/>
                </a:solidFill>
              </a:rPr>
              <a:t>Question &amp; Answers</a:t>
            </a:r>
            <a:endParaRPr lang="en-US" b="1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93934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6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/>
        </p:nvSpPr>
        <p:spPr>
          <a:xfrm>
            <a:off x="-92466" y="-102742"/>
            <a:ext cx="10911155" cy="7767263"/>
          </a:xfrm>
          <a:prstGeom prst="rect">
            <a:avLst/>
          </a:prstGeom>
          <a:solidFill>
            <a:srgbClr val="E63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338716" y="2561167"/>
            <a:ext cx="6903834" cy="798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/>
            <a:r>
              <a:rPr lang="en-US" b="1" dirty="0">
                <a:solidFill>
                  <a:schemeClr val="tx1"/>
                </a:solidFill>
              </a:rPr>
              <a:t>Share your questions live via Vi2Go. We are happy to answer them following the presentation.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547694" y="771947"/>
            <a:ext cx="3317411" cy="6017369"/>
            <a:chOff x="547694" y="771947"/>
            <a:chExt cx="3317411" cy="6017369"/>
          </a:xfrm>
        </p:grpSpPr>
        <p:sp>
          <p:nvSpPr>
            <p:cNvPr id="11" name="Rechteck 10"/>
            <p:cNvSpPr/>
            <p:nvPr/>
          </p:nvSpPr>
          <p:spPr>
            <a:xfrm>
              <a:off x="1034716" y="1625606"/>
              <a:ext cx="2304000" cy="4209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uppieren 6"/>
            <p:cNvGrpSpPr/>
            <p:nvPr/>
          </p:nvGrpSpPr>
          <p:grpSpPr>
            <a:xfrm>
              <a:off x="547694" y="771947"/>
              <a:ext cx="3317411" cy="6017369"/>
              <a:chOff x="7080853" y="1073739"/>
              <a:chExt cx="3317411" cy="6017369"/>
            </a:xfrm>
          </p:grpSpPr>
          <p:pic>
            <p:nvPicPr>
              <p:cNvPr id="3" name="Picture 2" descr="Image result for iphone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0853" y="1073739"/>
                <a:ext cx="3317411" cy="6017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uppieren 5"/>
              <p:cNvGrpSpPr/>
              <p:nvPr/>
            </p:nvGrpSpPr>
            <p:grpSpPr>
              <a:xfrm>
                <a:off x="7656519" y="2147300"/>
                <a:ext cx="2115278" cy="3762375"/>
                <a:chOff x="7656519" y="2147300"/>
                <a:chExt cx="2115278" cy="3762375"/>
              </a:xfrm>
            </p:grpSpPr>
            <p:pic>
              <p:nvPicPr>
                <p:cNvPr id="4" name="Grafik 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6519" y="2147300"/>
                  <a:ext cx="2115278" cy="3762375"/>
                </a:xfrm>
                <a:prstGeom prst="rect">
                  <a:avLst/>
                </a:prstGeom>
              </p:spPr>
            </p:pic>
            <p:pic>
              <p:nvPicPr>
                <p:cNvPr id="5" name="Picture 2" descr="Image result for vi2go 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11819" y="3520547"/>
                  <a:ext cx="1004677" cy="10046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Inhaltsplatzhalter 8"/>
          <p:cNvSpPr txBox="1">
            <a:spLocks/>
          </p:cNvSpPr>
          <p:nvPr/>
        </p:nvSpPr>
        <p:spPr>
          <a:xfrm>
            <a:off x="3722016" y="1625606"/>
            <a:ext cx="6185177" cy="749291"/>
          </a:xfrm>
          <a:prstGeom prst="rect">
            <a:avLst/>
          </a:prstGeom>
        </p:spPr>
        <p:txBody>
          <a:bodyPr anchor="t"/>
          <a:lstStyle>
            <a:lvl1pPr marL="182563" indent="-182563" algn="l" defTabSz="99569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4375" indent="-217488" algn="l" defTabSz="99569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244613" indent="-248923" algn="l" defTabSz="99569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742458" indent="-248923" algn="l" defTabSz="99569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240303" indent="-248923" algn="l" defTabSz="99569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73814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7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9546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7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7" descr="Bildergebnis für connected cit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" r="15016"/>
          <a:stretch/>
        </p:blipFill>
        <p:spPr bwMode="auto">
          <a:xfrm>
            <a:off x="-57152" y="0"/>
            <a:ext cx="10750552" cy="75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Gleichschenkliges Dreieck 10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450084" y="2310235"/>
            <a:ext cx="792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Q&amp;A session “Data-Driven Organization &amp; Processes”</a:t>
            </a:r>
            <a:endParaRPr lang="en-US" b="1" cap="all" dirty="0"/>
          </a:p>
        </p:txBody>
      </p:sp>
      <p:sp>
        <p:nvSpPr>
          <p:cNvPr id="14" name="Rechteck 13"/>
          <p:cNvSpPr/>
          <p:nvPr/>
        </p:nvSpPr>
        <p:spPr>
          <a:xfrm>
            <a:off x="450084" y="2724235"/>
            <a:ext cx="7020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13.11.2017 ● </a:t>
            </a:r>
            <a:r>
              <a:rPr lang="en-US" cap="all" dirty="0" err="1" smtClean="0"/>
              <a:t>Inhouse</a:t>
            </a:r>
            <a:r>
              <a:rPr lang="en-US" cap="all" dirty="0" smtClean="0"/>
              <a:t> Consulting ● </a:t>
            </a:r>
            <a:r>
              <a:rPr lang="en-US" cap="all" dirty="0" err="1" smtClean="0"/>
              <a:t>VitoTop</a:t>
            </a:r>
            <a:r>
              <a:rPr lang="en-US" cap="all" dirty="0" smtClean="0"/>
              <a:t>/Office</a:t>
            </a:r>
            <a:endParaRPr lang="en-US" cap="all" dirty="0"/>
          </a:p>
        </p:txBody>
      </p:sp>
      <p:sp>
        <p:nvSpPr>
          <p:cNvPr id="16" name="Rechteck 15"/>
          <p:cNvSpPr/>
          <p:nvPr/>
        </p:nvSpPr>
        <p:spPr>
          <a:xfrm>
            <a:off x="1922781" y="4914900"/>
            <a:ext cx="6847838" cy="27618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758431" y="5128845"/>
            <a:ext cx="51765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/>
              <a:t>Introducing Robotic Process Automation</a:t>
            </a:r>
          </a:p>
          <a:p>
            <a:pPr algn="ctr"/>
            <a:endParaRPr lang="en-US" b="1" i="1" dirty="0"/>
          </a:p>
          <a:p>
            <a:pPr algn="ctr"/>
            <a:r>
              <a:rPr lang="en-US" i="1" dirty="0" smtClean="0"/>
              <a:t>Hand over </a:t>
            </a:r>
            <a:r>
              <a:rPr lang="en-US" i="1" u="sng" dirty="0" smtClean="0"/>
              <a:t>recurring</a:t>
            </a:r>
            <a:r>
              <a:rPr lang="en-US" i="1" dirty="0" smtClean="0"/>
              <a:t> and </a:t>
            </a:r>
            <a:r>
              <a:rPr lang="en-US" i="1" u="sng" dirty="0" smtClean="0"/>
              <a:t>rule-based tasks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to software solutions</a:t>
            </a:r>
            <a:endParaRPr lang="en-US" i="1" dirty="0"/>
          </a:p>
        </p:txBody>
      </p:sp>
      <p:sp>
        <p:nvSpPr>
          <p:cNvPr id="2" name="Ellipse 1"/>
          <p:cNvSpPr/>
          <p:nvPr/>
        </p:nvSpPr>
        <p:spPr>
          <a:xfrm>
            <a:off x="459948" y="3299218"/>
            <a:ext cx="1260000" cy="126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KW 46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236567"/>
              </p:ext>
            </p:ext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/>
        </p:nvSpPr>
        <p:spPr>
          <a:xfrm>
            <a:off x="-92466" y="-102742"/>
            <a:ext cx="10911155" cy="7767263"/>
          </a:xfrm>
          <a:prstGeom prst="rect">
            <a:avLst/>
          </a:prstGeom>
          <a:solidFill>
            <a:srgbClr val="E63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82" b="31933"/>
          <a:stretch/>
        </p:blipFill>
        <p:spPr>
          <a:xfrm>
            <a:off x="1775091" y="3040650"/>
            <a:ext cx="7143219" cy="147996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8509" y="9833"/>
            <a:ext cx="8042788" cy="6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30882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1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2" name="Picture 2" descr="http://s3-external-1.amazonaws.com/youvisit-img/Assets/img/locations/80512/1280_profile.jpg?v=15022898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191" y="-1"/>
            <a:ext cx="12245782" cy="80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3517449" y="6301472"/>
            <a:ext cx="3658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Dartmouth Conference 1956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</a:rPr>
              <a:t>- Birth of Artificial Intelligence -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098464" y="2251649"/>
            <a:ext cx="8496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Machines </a:t>
            </a:r>
            <a:r>
              <a:rPr lang="en-US" sz="2800" b="1" dirty="0">
                <a:latin typeface="Arial Black" panose="020B0A04020102020204" pitchFamily="34" charset="0"/>
              </a:rPr>
              <a:t>will be capable, within twenty years, of doing any work a man can </a:t>
            </a:r>
            <a:r>
              <a:rPr lang="en-US" sz="2800" b="1" dirty="0" smtClean="0">
                <a:latin typeface="Arial Black" panose="020B0A04020102020204" pitchFamily="34" charset="0"/>
              </a:rPr>
              <a:t>do.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04103" y="1434771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6"/>
                </a:solidFill>
              </a:rPr>
              <a:t>“</a:t>
            </a:r>
            <a:endParaRPr lang="en-US" sz="16600" dirty="0">
              <a:solidFill>
                <a:schemeClr val="accent6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9289982" y="2044843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accent6"/>
                </a:solidFill>
              </a:rPr>
              <a:t>”</a:t>
            </a:r>
            <a:endParaRPr lang="en-US" sz="16600" dirty="0">
              <a:solidFill>
                <a:schemeClr val="accent6"/>
              </a:solidFill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94" y="4071871"/>
            <a:ext cx="3295612" cy="2204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6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38728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07" name="think-cell Folie" r:id="rId4" imgW="532" imgH="530" progId="TCLayout.ActiveDocument.1">
                  <p:embed/>
                </p:oleObj>
              </mc:Choice>
              <mc:Fallback>
                <p:oleObj name="think-cell Foli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81"/>
          <a:stretch/>
        </p:blipFill>
        <p:spPr>
          <a:xfrm>
            <a:off x="0" y="0"/>
            <a:ext cx="10693400" cy="757435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3" name="Diagramm 22"/>
          <p:cNvGraphicFramePr/>
          <p:nvPr>
            <p:extLst>
              <p:ext uri="{D42A27DB-BD31-4B8C-83A1-F6EECF244321}">
                <p14:modId xmlns:p14="http://schemas.microsoft.com/office/powerpoint/2010/main" val="2204963242"/>
              </p:ext>
            </p:extLst>
          </p:nvPr>
        </p:nvGraphicFramePr>
        <p:xfrm>
          <a:off x="459947" y="3625558"/>
          <a:ext cx="9765097" cy="88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Gleichschenkliges Dreieck 26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-273814" y="2222090"/>
            <a:ext cx="723900" cy="916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m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474230"/>
              </p:ext>
            </p:extLst>
          </p:nvPr>
        </p:nvGraphicFramePr>
        <p:xfrm>
          <a:off x="1436457" y="4690846"/>
          <a:ext cx="7812077" cy="562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7" name="Diagramm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537836"/>
              </p:ext>
            </p:extLst>
          </p:nvPr>
        </p:nvGraphicFramePr>
        <p:xfrm>
          <a:off x="2217665" y="5367732"/>
          <a:ext cx="6249662" cy="499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8" name="Diagramm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022061"/>
              </p:ext>
            </p:extLst>
          </p:nvPr>
        </p:nvGraphicFramePr>
        <p:xfrm>
          <a:off x="2842630" y="5980876"/>
          <a:ext cx="4999730" cy="45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9" name="Diagramm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379355"/>
              </p:ext>
            </p:extLst>
          </p:nvPr>
        </p:nvGraphicFramePr>
        <p:xfrm>
          <a:off x="3342603" y="6549518"/>
          <a:ext cx="3999784" cy="36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4" name="Rechteck 23"/>
          <p:cNvSpPr/>
          <p:nvPr/>
        </p:nvSpPr>
        <p:spPr>
          <a:xfrm>
            <a:off x="450085" y="2310235"/>
            <a:ext cx="349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How do people learn?</a:t>
            </a:r>
            <a:endParaRPr lang="en-US" b="1" cap="all" dirty="0"/>
          </a:p>
        </p:txBody>
      </p:sp>
      <p:sp>
        <p:nvSpPr>
          <p:cNvPr id="21" name="Rechteck 20"/>
          <p:cNvSpPr/>
          <p:nvPr/>
        </p:nvSpPr>
        <p:spPr>
          <a:xfrm>
            <a:off x="450085" y="2724235"/>
            <a:ext cx="6624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Learning through observation and imitation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4987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86298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60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9" descr="Bildergebnis für ai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574" r="939" b="1181"/>
          <a:stretch/>
        </p:blipFill>
        <p:spPr bwMode="auto">
          <a:xfrm>
            <a:off x="0" y="0"/>
            <a:ext cx="10712918" cy="760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Gleichschenkliges Dreieck 13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leichschenkliges Dreieck 14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-273814" y="2222090"/>
            <a:ext cx="723900" cy="117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450085" y="2310235"/>
            <a:ext cx="3528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Artificial Intelligence</a:t>
            </a:r>
            <a:endParaRPr lang="en-US" b="1" cap="all" dirty="0"/>
          </a:p>
        </p:txBody>
      </p:sp>
      <p:sp>
        <p:nvSpPr>
          <p:cNvPr id="18" name="Rechteck 17"/>
          <p:cNvSpPr/>
          <p:nvPr/>
        </p:nvSpPr>
        <p:spPr>
          <a:xfrm>
            <a:off x="450084" y="2724234"/>
            <a:ext cx="6099306" cy="6769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explain </a:t>
            </a:r>
            <a:r>
              <a:rPr lang="en-US" cap="all" dirty="0"/>
              <a:t>and emulate </a:t>
            </a:r>
            <a:r>
              <a:rPr lang="en-US" cap="all" dirty="0" smtClean="0"/>
              <a:t>human Intelligence with computational processes</a:t>
            </a:r>
            <a:endParaRPr lang="en-US" cap="all" dirty="0"/>
          </a:p>
        </p:txBody>
      </p:sp>
      <p:sp>
        <p:nvSpPr>
          <p:cNvPr id="4" name="Textfeld 3"/>
          <p:cNvSpPr txBox="1"/>
          <p:nvPr/>
        </p:nvSpPr>
        <p:spPr>
          <a:xfrm>
            <a:off x="2188015" y="4664707"/>
            <a:ext cx="6317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cap="all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Artificial</a:t>
            </a:r>
            <a:r>
              <a:rPr lang="en-US" sz="3200" b="1" cap="all" dirty="0" smtClean="0">
                <a:latin typeface="Arial Black" panose="020B0A04020102020204" pitchFamily="34" charset="0"/>
              </a:rPr>
              <a:t> </a:t>
            </a:r>
            <a:r>
              <a:rPr lang="en-US" sz="3200" b="1" cap="all" dirty="0" smtClean="0">
                <a:solidFill>
                  <a:srgbClr val="0070C3"/>
                </a:solidFill>
                <a:latin typeface="Arial Black" panose="020B0A04020102020204" pitchFamily="34" charset="0"/>
              </a:rPr>
              <a:t>Intelligence</a:t>
            </a:r>
            <a:endParaRPr lang="en-US" sz="3200" b="1" cap="all" dirty="0">
              <a:solidFill>
                <a:srgbClr val="0070C3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2168497" y="5191588"/>
            <a:ext cx="472128" cy="569132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492483" y="5571102"/>
            <a:ext cx="2196000" cy="554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Imitation of processes</a:t>
            </a:r>
            <a:br>
              <a:rPr lang="en-US" sz="1600" dirty="0" smtClean="0"/>
            </a:br>
            <a:r>
              <a:rPr lang="en-US" sz="1600" dirty="0" smtClean="0"/>
              <a:t>found in nature</a:t>
            </a:r>
            <a:endParaRPr lang="en-US" sz="1600" dirty="0"/>
          </a:p>
        </p:txBody>
      </p:sp>
      <p:cxnSp>
        <p:nvCxnSpPr>
          <p:cNvPr id="46" name="Gerade Verbindung mit Pfeil 45"/>
          <p:cNvCxnSpPr/>
          <p:nvPr/>
        </p:nvCxnSpPr>
        <p:spPr>
          <a:xfrm flipV="1">
            <a:off x="5659012" y="5191588"/>
            <a:ext cx="472128" cy="569132"/>
          </a:xfrm>
          <a:prstGeom prst="straightConnector1">
            <a:avLst/>
          </a:prstGeom>
          <a:ln w="38100">
            <a:solidFill>
              <a:srgbClr val="0070C3"/>
            </a:solidFill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4576366" y="5530068"/>
            <a:ext cx="2016000" cy="324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Cognitive processes</a:t>
            </a:r>
            <a:endParaRPr lang="en-US" sz="1600" dirty="0"/>
          </a:p>
        </p:txBody>
      </p:sp>
      <p:cxnSp>
        <p:nvCxnSpPr>
          <p:cNvPr id="58" name="Gerade Verbindung mit Pfeil 57"/>
          <p:cNvCxnSpPr>
            <a:stCxn id="60" idx="1"/>
          </p:cNvCxnSpPr>
          <p:nvPr/>
        </p:nvCxnSpPr>
        <p:spPr>
          <a:xfrm flipH="1">
            <a:off x="5257800" y="4254005"/>
            <a:ext cx="283590" cy="368007"/>
          </a:xfrm>
          <a:prstGeom prst="straightConnector1">
            <a:avLst/>
          </a:prstGeom>
          <a:ln w="38100">
            <a:solidFill>
              <a:srgbClr val="0070C3"/>
            </a:solidFill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5541390" y="4092005"/>
            <a:ext cx="2016000" cy="324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Logical conclusions</a:t>
            </a:r>
            <a:endParaRPr lang="en-US" sz="1600" dirty="0"/>
          </a:p>
        </p:txBody>
      </p:sp>
      <p:cxnSp>
        <p:nvCxnSpPr>
          <p:cNvPr id="61" name="Gerade Verbindung mit Pfeil 60"/>
          <p:cNvCxnSpPr>
            <a:stCxn id="62" idx="1"/>
          </p:cNvCxnSpPr>
          <p:nvPr/>
        </p:nvCxnSpPr>
        <p:spPr>
          <a:xfrm flipH="1">
            <a:off x="7458707" y="4429924"/>
            <a:ext cx="357255" cy="213658"/>
          </a:xfrm>
          <a:prstGeom prst="straightConnector1">
            <a:avLst/>
          </a:prstGeom>
          <a:ln w="38100">
            <a:solidFill>
              <a:srgbClr val="0070C3"/>
            </a:solidFill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Rechteck 61"/>
          <p:cNvSpPr/>
          <p:nvPr/>
        </p:nvSpPr>
        <p:spPr>
          <a:xfrm>
            <a:off x="7815962" y="4267924"/>
            <a:ext cx="1008000" cy="324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Behavior</a:t>
            </a:r>
            <a:endParaRPr lang="en-US" sz="1600" dirty="0"/>
          </a:p>
        </p:txBody>
      </p:sp>
      <p:sp>
        <p:nvSpPr>
          <p:cNvPr id="21" name="Rechteck 20"/>
          <p:cNvSpPr/>
          <p:nvPr/>
        </p:nvSpPr>
        <p:spPr>
          <a:xfrm>
            <a:off x="7353542" y="5468423"/>
            <a:ext cx="1692000" cy="324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Decision-making</a:t>
            </a:r>
            <a:endParaRPr lang="en-US" sz="1600" dirty="0"/>
          </a:p>
        </p:txBody>
      </p:sp>
      <p:cxnSp>
        <p:nvCxnSpPr>
          <p:cNvPr id="22" name="Gerade Verbindung mit Pfeil 21"/>
          <p:cNvCxnSpPr>
            <a:stCxn id="26" idx="1"/>
          </p:cNvCxnSpPr>
          <p:nvPr/>
        </p:nvCxnSpPr>
        <p:spPr>
          <a:xfrm flipH="1" flipV="1">
            <a:off x="8505385" y="5106615"/>
            <a:ext cx="461225" cy="53650"/>
          </a:xfrm>
          <a:prstGeom prst="straightConnector1">
            <a:avLst/>
          </a:prstGeom>
          <a:ln w="38100">
            <a:solidFill>
              <a:srgbClr val="0070C3"/>
            </a:solidFill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echteck 25"/>
          <p:cNvSpPr/>
          <p:nvPr/>
        </p:nvSpPr>
        <p:spPr>
          <a:xfrm>
            <a:off x="8966610" y="4998265"/>
            <a:ext cx="1113685" cy="324000"/>
          </a:xfrm>
          <a:prstGeom prst="rect">
            <a:avLst/>
          </a:prstGeom>
          <a:solidFill>
            <a:srgbClr val="007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Learning</a:t>
            </a:r>
            <a:endParaRPr lang="en-US" sz="1600" dirty="0"/>
          </a:p>
        </p:txBody>
      </p:sp>
      <p:cxnSp>
        <p:nvCxnSpPr>
          <p:cNvPr id="28" name="Gerade Verbindung mit Pfeil 27"/>
          <p:cNvCxnSpPr/>
          <p:nvPr/>
        </p:nvCxnSpPr>
        <p:spPr>
          <a:xfrm flipH="1" flipV="1">
            <a:off x="7078381" y="5233869"/>
            <a:ext cx="275161" cy="242285"/>
          </a:xfrm>
          <a:prstGeom prst="straightConnector1">
            <a:avLst/>
          </a:prstGeom>
          <a:ln w="38100">
            <a:solidFill>
              <a:srgbClr val="0070C3"/>
            </a:solidFill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0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kt 1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96123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6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716" y="0"/>
            <a:ext cx="11326833" cy="7561263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Rechteck 32"/>
          <p:cNvSpPr/>
          <p:nvPr/>
        </p:nvSpPr>
        <p:spPr>
          <a:xfrm flipH="1">
            <a:off x="0" y="0"/>
            <a:ext cx="10693400" cy="7561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459948" y="1223963"/>
            <a:ext cx="3168000" cy="48498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072367" y="4433621"/>
            <a:ext cx="1943161" cy="1029819"/>
            <a:chOff x="862972" y="3782628"/>
            <a:chExt cx="1943161" cy="1029819"/>
          </a:xfrm>
        </p:grpSpPr>
        <p:pic>
          <p:nvPicPr>
            <p:cNvPr id="203788" name="Picture 12" descr="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21" y="3782628"/>
              <a:ext cx="1298064" cy="51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862972" y="4289227"/>
              <a:ext cx="1943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Deep Blue</a:t>
              </a:r>
              <a:endParaRPr lang="en-US" sz="2800" b="1" dirty="0"/>
            </a:p>
          </p:txBody>
        </p:sp>
      </p:grpSp>
      <p:sp>
        <p:nvSpPr>
          <p:cNvPr id="14" name="Pfeil nach rechts 13"/>
          <p:cNvSpPr/>
          <p:nvPr/>
        </p:nvSpPr>
        <p:spPr>
          <a:xfrm>
            <a:off x="304800" y="6184900"/>
            <a:ext cx="10223500" cy="5080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erade Verbindung mit Pfeil 16"/>
          <p:cNvCxnSpPr/>
          <p:nvPr/>
        </p:nvCxnSpPr>
        <p:spPr>
          <a:xfrm flipH="1">
            <a:off x="2042525" y="6073842"/>
            <a:ext cx="2846" cy="365058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H="1">
            <a:off x="5350328" y="6073842"/>
            <a:ext cx="2846" cy="365058"/>
          </a:xfrm>
          <a:prstGeom prst="straightConnector1">
            <a:avLst/>
          </a:prstGeom>
          <a:ln w="38100"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459948" y="6073842"/>
            <a:ext cx="3168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666280" y="567373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1996</a:t>
            </a:r>
            <a:endParaRPr lang="en-US" b="1" dirty="0"/>
          </a:p>
        </p:txBody>
      </p:sp>
      <p:sp>
        <p:nvSpPr>
          <p:cNvPr id="29" name="Rechteck 28"/>
          <p:cNvSpPr/>
          <p:nvPr/>
        </p:nvSpPr>
        <p:spPr>
          <a:xfrm>
            <a:off x="3749195" y="1223963"/>
            <a:ext cx="3168000" cy="48498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0" name="Gerader Verbinder 29"/>
          <p:cNvCxnSpPr/>
          <p:nvPr/>
        </p:nvCxnSpPr>
        <p:spPr>
          <a:xfrm>
            <a:off x="3749195" y="6073842"/>
            <a:ext cx="3168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4955527" y="5673732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2016</a:t>
            </a:r>
            <a:endParaRPr lang="en-US" b="1" dirty="0"/>
          </a:p>
        </p:txBody>
      </p:sp>
      <p:pic>
        <p:nvPicPr>
          <p:cNvPr id="225329" name="Picture 49" descr="https://deepmind.com/static/v0.0.0/images/deepmind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95" y="4657638"/>
            <a:ext cx="2430000" cy="58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1" name="Picture 51" descr="https://lh3.googleusercontent.com/8xsGnV3oMQdjHEV0Vf20zVp7tn76dNKAH6r2L1yBr29Ovke6vg-s8UMbTc6e4oDO7AXvBHT9TA=w640-h400-e36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95" y="2270280"/>
            <a:ext cx="2667600" cy="1667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002638" y="127698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 smtClean="0"/>
              <a:t>Imitate</a:t>
            </a:r>
            <a:br>
              <a:rPr lang="en-US" sz="1800" b="1" i="1" dirty="0" smtClean="0"/>
            </a:br>
            <a:r>
              <a:rPr lang="en-US" sz="1800" b="1" i="1" dirty="0" smtClean="0"/>
              <a:t>logical reasoning</a:t>
            </a:r>
            <a:endParaRPr lang="en-US" sz="1800" b="1" i="1" dirty="0"/>
          </a:p>
        </p:txBody>
      </p:sp>
      <p:sp>
        <p:nvSpPr>
          <p:cNvPr id="28" name="Textfeld 27"/>
          <p:cNvSpPr txBox="1"/>
          <p:nvPr/>
        </p:nvSpPr>
        <p:spPr>
          <a:xfrm>
            <a:off x="4208528" y="1276985"/>
            <a:ext cx="224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 smtClean="0"/>
              <a:t>Imitate</a:t>
            </a:r>
            <a:br>
              <a:rPr lang="en-US" sz="1800" b="1" i="1" dirty="0" smtClean="0"/>
            </a:br>
            <a:r>
              <a:rPr lang="en-US" sz="1800" b="1" i="1" dirty="0" smtClean="0"/>
              <a:t>thought processes</a:t>
            </a:r>
            <a:endParaRPr lang="en-US" sz="1800" b="1" i="1" dirty="0"/>
          </a:p>
        </p:txBody>
      </p:sp>
      <p:pic>
        <p:nvPicPr>
          <p:cNvPr id="38" name="Picture 8" descr="https://rafaelleitao.com/wp-content/uploads/2015/08/Kasparov-DeepBluePN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8" y="2287803"/>
            <a:ext cx="2667000" cy="16322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/>
          <p:cNvSpPr/>
          <p:nvPr/>
        </p:nvSpPr>
        <p:spPr>
          <a:xfrm>
            <a:off x="7077397" y="1223963"/>
            <a:ext cx="3168000" cy="48498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4" name="Textfeld 33"/>
          <p:cNvSpPr txBox="1"/>
          <p:nvPr/>
        </p:nvSpPr>
        <p:spPr>
          <a:xfrm>
            <a:off x="7508982" y="1276985"/>
            <a:ext cx="230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 smtClean="0"/>
              <a:t>Imitate behavior</a:t>
            </a:r>
            <a:endParaRPr lang="en-US" sz="1800" b="1" i="1" dirty="0"/>
          </a:p>
        </p:txBody>
      </p:sp>
      <p:cxnSp>
        <p:nvCxnSpPr>
          <p:cNvPr id="39" name="Gerader Verbinder 38"/>
          <p:cNvCxnSpPr/>
          <p:nvPr/>
        </p:nvCxnSpPr>
        <p:spPr>
          <a:xfrm>
            <a:off x="7075553" y="6073842"/>
            <a:ext cx="3168000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" name="Picture 1" descr="C:\Subversion\PRO\Research\WissenAusDaten2014\17Presentationen\img\567289_1280_1024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10767" r="14525" b="31072"/>
          <a:stretch/>
        </p:blipFill>
        <p:spPr bwMode="auto">
          <a:xfrm>
            <a:off x="7327597" y="2251397"/>
            <a:ext cx="2667600" cy="17050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lc="http://schemas.openxmlformats.org/drawingml/2006/lockedCanvas" xmlns:ve="http://schemas.openxmlformats.org/markup-compatibility/2006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w16se="http://schemas.microsoft.com/office/word/2015/wordml/sym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  <p:sp>
        <p:nvSpPr>
          <p:cNvPr id="32" name="Gleichschenkliges Dreieck 31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leichschenkliges Dreieck 34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>
            <a:off x="-273814" y="535913"/>
            <a:ext cx="723900" cy="502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450085" y="624058"/>
            <a:ext cx="486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Types of Artificial Intelligence</a:t>
            </a:r>
            <a:endParaRPr lang="en-US" b="1" cap="all" dirty="0"/>
          </a:p>
        </p:txBody>
      </p:sp>
    </p:spTree>
    <p:extLst>
      <p:ext uri="{BB962C8B-B14F-4D97-AF65-F5344CB8AC3E}">
        <p14:creationId xmlns:p14="http://schemas.microsoft.com/office/powerpoint/2010/main" val="22184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88107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5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4" descr="Bildergebnis für blockchain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r="516"/>
          <a:stretch/>
        </p:blipFill>
        <p:spPr bwMode="auto">
          <a:xfrm>
            <a:off x="-19050" y="-1"/>
            <a:ext cx="10715625" cy="75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hteck 27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Gleichschenkliges Dreieck 15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leichschenkliges Dreieck 17"/>
          <p:cNvSpPr/>
          <p:nvPr/>
        </p:nvSpPr>
        <p:spPr>
          <a:xfrm>
            <a:off x="299303" y="2222090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-273814" y="2222090"/>
            <a:ext cx="723900" cy="91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450086" y="2310235"/>
            <a:ext cx="2772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Machine Learning</a:t>
            </a:r>
            <a:endParaRPr lang="en-US" b="1" cap="all" dirty="0"/>
          </a:p>
        </p:txBody>
      </p:sp>
      <p:sp>
        <p:nvSpPr>
          <p:cNvPr id="52" name="Textfeld 51"/>
          <p:cNvSpPr txBox="1"/>
          <p:nvPr/>
        </p:nvSpPr>
        <p:spPr>
          <a:xfrm>
            <a:off x="7834199" y="4134629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 tireless</a:t>
            </a:r>
            <a:endParaRPr lang="en-US" b="1" dirty="0"/>
          </a:p>
        </p:txBody>
      </p:sp>
      <p:sp>
        <p:nvSpPr>
          <p:cNvPr id="51" name="Textfeld 50"/>
          <p:cNvSpPr txBox="1"/>
          <p:nvPr/>
        </p:nvSpPr>
        <p:spPr>
          <a:xfrm>
            <a:off x="7834199" y="4849523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 more industrious</a:t>
            </a:r>
            <a:endParaRPr lang="en-US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834199" y="5564417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 more intelligent</a:t>
            </a:r>
            <a:endParaRPr lang="en-US" b="1" dirty="0"/>
          </a:p>
        </p:txBody>
      </p:sp>
      <p:grpSp>
        <p:nvGrpSpPr>
          <p:cNvPr id="50" name="Gruppieren 49"/>
          <p:cNvGrpSpPr/>
          <p:nvPr/>
        </p:nvGrpSpPr>
        <p:grpSpPr>
          <a:xfrm>
            <a:off x="459948" y="4032594"/>
            <a:ext cx="7092000" cy="502145"/>
            <a:chOff x="459948" y="3867494"/>
            <a:chExt cx="7092000" cy="502145"/>
          </a:xfrm>
        </p:grpSpPr>
        <p:sp>
          <p:nvSpPr>
            <p:cNvPr id="34" name="Gleichschenkliges Dreieck 33"/>
            <p:cNvSpPr/>
            <p:nvPr/>
          </p:nvSpPr>
          <p:spPr>
            <a:xfrm>
              <a:off x="849165" y="3867494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Gleichschenkliges Dreieck 34"/>
            <p:cNvSpPr/>
            <p:nvPr/>
          </p:nvSpPr>
          <p:spPr>
            <a:xfrm>
              <a:off x="849165" y="3867494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999948" y="3955639"/>
              <a:ext cx="6552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Identify unknown patterns &amp; Relationships</a:t>
              </a:r>
              <a:endParaRPr lang="en-US" b="1" cap="all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459948" y="3867494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all" dirty="0">
                  <a:solidFill>
                    <a:schemeClr val="accent6"/>
                  </a:solidFill>
                </a:rPr>
                <a:t>1</a:t>
              </a: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459948" y="4747488"/>
            <a:ext cx="4896000" cy="502145"/>
            <a:chOff x="459948" y="4741806"/>
            <a:chExt cx="4896000" cy="502145"/>
          </a:xfrm>
        </p:grpSpPr>
        <p:sp>
          <p:nvSpPr>
            <p:cNvPr id="37" name="Gleichschenkliges Dreieck 36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leichschenkliges Dreieck 37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999948" y="4829951"/>
              <a:ext cx="4356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Apply them to new data sets</a:t>
              </a:r>
              <a:endParaRPr lang="en-US" b="1" cap="all" dirty="0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459948" y="4741806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all" dirty="0" smtClean="0">
                  <a:solidFill>
                    <a:schemeClr val="accent6"/>
                  </a:solidFill>
                </a:rPr>
                <a:t>2</a:t>
              </a:r>
              <a:endParaRPr lang="en-US" sz="2800" b="1" cap="all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459948" y="5462382"/>
            <a:ext cx="6804000" cy="502145"/>
            <a:chOff x="459948" y="5462382"/>
            <a:chExt cx="6804000" cy="502145"/>
          </a:xfrm>
        </p:grpSpPr>
        <p:sp>
          <p:nvSpPr>
            <p:cNvPr id="44" name="Gleichschenkliges Dreieck 43"/>
            <p:cNvSpPr/>
            <p:nvPr/>
          </p:nvSpPr>
          <p:spPr>
            <a:xfrm>
              <a:off x="849165" y="5462382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leichschenkliges Dreieck 44"/>
            <p:cNvSpPr/>
            <p:nvPr/>
          </p:nvSpPr>
          <p:spPr>
            <a:xfrm>
              <a:off x="849165" y="5462382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hteck 45"/>
            <p:cNvSpPr/>
            <p:nvPr/>
          </p:nvSpPr>
          <p:spPr>
            <a:xfrm>
              <a:off x="999948" y="5550527"/>
              <a:ext cx="6264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Make data-driven predictions &amp; Decisions</a:t>
              </a:r>
              <a:endParaRPr lang="en-US" b="1" cap="all" dirty="0"/>
            </a:p>
          </p:txBody>
        </p:sp>
        <p:sp>
          <p:nvSpPr>
            <p:cNvPr id="47" name="Rechteck 46"/>
            <p:cNvSpPr/>
            <p:nvPr/>
          </p:nvSpPr>
          <p:spPr>
            <a:xfrm>
              <a:off x="459948" y="5462382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cap="all" dirty="0" smtClean="0">
                  <a:solidFill>
                    <a:schemeClr val="accent6"/>
                  </a:solidFill>
                </a:rPr>
                <a:t>3</a:t>
              </a:r>
              <a:endParaRPr lang="en-US" sz="2800" b="1" cap="all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0" name="Rechteck 29"/>
          <p:cNvSpPr/>
          <p:nvPr/>
        </p:nvSpPr>
        <p:spPr>
          <a:xfrm>
            <a:off x="446910" y="2722162"/>
            <a:ext cx="7668000" cy="41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Imitating learning behavior by computer programs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77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11981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62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4" descr="Bildergebnis für blockchain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r="516"/>
          <a:stretch/>
        </p:blipFill>
        <p:spPr bwMode="auto">
          <a:xfrm>
            <a:off x="-19050" y="-1"/>
            <a:ext cx="10715625" cy="75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hteck 28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ihandform 69"/>
          <p:cNvSpPr/>
          <p:nvPr/>
        </p:nvSpPr>
        <p:spPr>
          <a:xfrm flipH="1">
            <a:off x="391087" y="1858978"/>
            <a:ext cx="9838907" cy="5162535"/>
          </a:xfrm>
          <a:custGeom>
            <a:avLst/>
            <a:gdLst>
              <a:gd name="connsiteX0" fmla="*/ 9838907 w 9838907"/>
              <a:gd name="connsiteY0" fmla="*/ 0 h 5425425"/>
              <a:gd name="connsiteX1" fmla="*/ 7392328 w 9838907"/>
              <a:gd name="connsiteY1" fmla="*/ 0 h 5425425"/>
              <a:gd name="connsiteX2" fmla="*/ 7180262 w 9838907"/>
              <a:gd name="connsiteY2" fmla="*/ 1196276 h 5425425"/>
              <a:gd name="connsiteX3" fmla="*/ 0 w 9838907"/>
              <a:gd name="connsiteY3" fmla="*/ 1196276 h 5425425"/>
              <a:gd name="connsiteX4" fmla="*/ 0 w 9838907"/>
              <a:gd name="connsiteY4" fmla="*/ 5425425 h 5425425"/>
              <a:gd name="connsiteX5" fmla="*/ 9838906 w 9838907"/>
              <a:gd name="connsiteY5" fmla="*/ 5425425 h 5425425"/>
              <a:gd name="connsiteX6" fmla="*/ 9838906 w 9838907"/>
              <a:gd name="connsiteY6" fmla="*/ 1196276 h 5425425"/>
              <a:gd name="connsiteX7" fmla="*/ 9834306 w 9838907"/>
              <a:gd name="connsiteY7" fmla="*/ 1196276 h 5425425"/>
              <a:gd name="connsiteX8" fmla="*/ 9838907 w 9838907"/>
              <a:gd name="connsiteY8" fmla="*/ 0 h 54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38907" h="5425425">
                <a:moveTo>
                  <a:pt x="9838907" y="0"/>
                </a:moveTo>
                <a:lnTo>
                  <a:pt x="7392328" y="0"/>
                </a:lnTo>
                <a:lnTo>
                  <a:pt x="7180262" y="1196276"/>
                </a:lnTo>
                <a:lnTo>
                  <a:pt x="0" y="1196276"/>
                </a:lnTo>
                <a:lnTo>
                  <a:pt x="0" y="5425425"/>
                </a:lnTo>
                <a:lnTo>
                  <a:pt x="9838906" y="5425425"/>
                </a:lnTo>
                <a:lnTo>
                  <a:pt x="9838906" y="1196276"/>
                </a:lnTo>
                <a:lnTo>
                  <a:pt x="9834306" y="1196276"/>
                </a:lnTo>
                <a:cubicBezTo>
                  <a:pt x="9835840" y="797518"/>
                  <a:pt x="9837373" y="398758"/>
                  <a:pt x="98389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arallelogramm 10"/>
          <p:cNvSpPr/>
          <p:nvPr/>
        </p:nvSpPr>
        <p:spPr>
          <a:xfrm flipH="1">
            <a:off x="459947" y="1853511"/>
            <a:ext cx="2484000" cy="1079347"/>
          </a:xfrm>
          <a:custGeom>
            <a:avLst/>
            <a:gdLst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318993 w 2520000"/>
              <a:gd name="connsiteY3" fmla="*/ 1079347 h 1079347"/>
              <a:gd name="connsiteX4" fmla="*/ 0 w 2520000"/>
              <a:gd name="connsiteY4" fmla="*/ 1079347 h 1079347"/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515639 w 2520000"/>
              <a:gd name="connsiteY3" fmla="*/ 1079347 h 1079347"/>
              <a:gd name="connsiteX4" fmla="*/ 0 w 2520000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079347">
                <a:moveTo>
                  <a:pt x="0" y="1079347"/>
                </a:moveTo>
                <a:lnTo>
                  <a:pt x="201007" y="0"/>
                </a:lnTo>
                <a:lnTo>
                  <a:pt x="2520000" y="0"/>
                </a:lnTo>
                <a:cubicBezTo>
                  <a:pt x="2518546" y="359782"/>
                  <a:pt x="2517093" y="719565"/>
                  <a:pt x="2515639" y="1079347"/>
                </a:cubicBezTo>
                <a:lnTo>
                  <a:pt x="0" y="107934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i="1" dirty="0" smtClean="0">
                <a:solidFill>
                  <a:schemeClr val="tx1"/>
                </a:solidFill>
              </a:rPr>
              <a:t>Input</a:t>
            </a:r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12" name="Parallelogramm 11"/>
          <p:cNvSpPr/>
          <p:nvPr/>
        </p:nvSpPr>
        <p:spPr>
          <a:xfrm flipH="1">
            <a:off x="2892815" y="1853511"/>
            <a:ext cx="2484000" cy="1079347"/>
          </a:xfrm>
          <a:prstGeom prst="parallelogram">
            <a:avLst>
              <a:gd name="adj" fmla="val 18623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Parallelogramm 12"/>
          <p:cNvSpPr/>
          <p:nvPr/>
        </p:nvSpPr>
        <p:spPr>
          <a:xfrm flipH="1">
            <a:off x="5325683" y="1853511"/>
            <a:ext cx="2484000" cy="1079347"/>
          </a:xfrm>
          <a:prstGeom prst="parallelogram">
            <a:avLst>
              <a:gd name="adj" fmla="val 18623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4" name="Parallelogramm 13"/>
          <p:cNvSpPr/>
          <p:nvPr/>
        </p:nvSpPr>
        <p:spPr>
          <a:xfrm flipH="1">
            <a:off x="7758550" y="1853511"/>
            <a:ext cx="2489471" cy="1079347"/>
          </a:xfrm>
          <a:custGeom>
            <a:avLst/>
            <a:gdLst>
              <a:gd name="connsiteX0" fmla="*/ 0 w 2484000"/>
              <a:gd name="connsiteY0" fmla="*/ 1079347 h 1079347"/>
              <a:gd name="connsiteX1" fmla="*/ 201007 w 2484000"/>
              <a:gd name="connsiteY1" fmla="*/ 0 h 1079347"/>
              <a:gd name="connsiteX2" fmla="*/ 2484000 w 2484000"/>
              <a:gd name="connsiteY2" fmla="*/ 0 h 1079347"/>
              <a:gd name="connsiteX3" fmla="*/ 2282993 w 2484000"/>
              <a:gd name="connsiteY3" fmla="*/ 1079347 h 1079347"/>
              <a:gd name="connsiteX4" fmla="*/ 0 w 2484000"/>
              <a:gd name="connsiteY4" fmla="*/ 1079347 h 1079347"/>
              <a:gd name="connsiteX0" fmla="*/ 5471 w 2489471"/>
              <a:gd name="connsiteY0" fmla="*/ 1079347 h 1079347"/>
              <a:gd name="connsiteX1" fmla="*/ 0 w 2489471"/>
              <a:gd name="connsiteY1" fmla="*/ 0 h 1079347"/>
              <a:gd name="connsiteX2" fmla="*/ 2489471 w 2489471"/>
              <a:gd name="connsiteY2" fmla="*/ 0 h 1079347"/>
              <a:gd name="connsiteX3" fmla="*/ 2288464 w 2489471"/>
              <a:gd name="connsiteY3" fmla="*/ 1079347 h 1079347"/>
              <a:gd name="connsiteX4" fmla="*/ 5471 w 2489471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471" h="1079347">
                <a:moveTo>
                  <a:pt x="5471" y="1079347"/>
                </a:moveTo>
                <a:cubicBezTo>
                  <a:pt x="3647" y="719565"/>
                  <a:pt x="1824" y="359782"/>
                  <a:pt x="0" y="0"/>
                </a:cubicBezTo>
                <a:lnTo>
                  <a:pt x="2489471" y="0"/>
                </a:lnTo>
                <a:lnTo>
                  <a:pt x="2288464" y="1079347"/>
                </a:lnTo>
                <a:lnTo>
                  <a:pt x="5471" y="1079347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2819657" y="1853511"/>
            <a:ext cx="236847" cy="120174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3052909" y="3055254"/>
            <a:ext cx="7177086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91089" y="1853511"/>
            <a:ext cx="0" cy="516800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129662" y="2594304"/>
            <a:ext cx="20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Feature extraction</a:t>
            </a:r>
            <a:endParaRPr lang="en-US" sz="1600" b="1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5526691" y="2594304"/>
            <a:ext cx="211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Classification</a:t>
            </a:r>
            <a:endParaRPr lang="en-US" sz="1600" b="1" i="1" dirty="0"/>
          </a:p>
        </p:txBody>
      </p:sp>
      <p:sp>
        <p:nvSpPr>
          <p:cNvPr id="36" name="Textfeld 35"/>
          <p:cNvSpPr txBox="1"/>
          <p:nvPr/>
        </p:nvSpPr>
        <p:spPr>
          <a:xfrm>
            <a:off x="7959559" y="2594304"/>
            <a:ext cx="2282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Output</a:t>
            </a:r>
            <a:endParaRPr lang="en-US" sz="1600" b="1" i="1" dirty="0"/>
          </a:p>
        </p:txBody>
      </p:sp>
      <p:pic>
        <p:nvPicPr>
          <p:cNvPr id="37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 t="13662" r="26001" b="61578"/>
          <a:stretch/>
        </p:blipFill>
        <p:spPr bwMode="auto">
          <a:xfrm>
            <a:off x="5978664" y="1975250"/>
            <a:ext cx="1178037" cy="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214" r="61581" b="61578"/>
          <a:stretch/>
        </p:blipFill>
        <p:spPr bwMode="auto">
          <a:xfrm>
            <a:off x="3800290" y="1908043"/>
            <a:ext cx="669049" cy="7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r="82788" b="65443"/>
          <a:stretch/>
        </p:blipFill>
        <p:spPr bwMode="auto">
          <a:xfrm>
            <a:off x="997993" y="1950858"/>
            <a:ext cx="1297533" cy="6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ieren 14"/>
          <p:cNvGrpSpPr/>
          <p:nvPr/>
        </p:nvGrpSpPr>
        <p:grpSpPr>
          <a:xfrm>
            <a:off x="8440129" y="1846327"/>
            <a:ext cx="1321850" cy="710949"/>
            <a:chOff x="8440129" y="1527820"/>
            <a:chExt cx="1321850" cy="710949"/>
          </a:xfrm>
        </p:grpSpPr>
        <p:pic>
          <p:nvPicPr>
            <p:cNvPr id="30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>
              <a:off x="8440129" y="1766054"/>
              <a:ext cx="1321850" cy="47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 rot="600000">
              <a:off x="9155655" y="1527820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?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pieren 19"/>
          <p:cNvGrpSpPr>
            <a:grpSpLocks/>
          </p:cNvGrpSpPr>
          <p:nvPr/>
        </p:nvGrpSpPr>
        <p:grpSpPr>
          <a:xfrm>
            <a:off x="782179" y="3863779"/>
            <a:ext cx="3911873" cy="2556833"/>
            <a:chOff x="1194280" y="3692434"/>
            <a:chExt cx="3259894" cy="2130695"/>
          </a:xfrm>
        </p:grpSpPr>
        <p:sp>
          <p:nvSpPr>
            <p:cNvPr id="40" name="Textfeld 39"/>
            <p:cNvSpPr txBox="1"/>
            <p:nvPr/>
          </p:nvSpPr>
          <p:spPr>
            <a:xfrm>
              <a:off x="1194280" y="3692434"/>
              <a:ext cx="753796" cy="406265"/>
            </a:xfrm>
            <a:prstGeom prst="rect">
              <a:avLst/>
            </a:prstGeom>
            <a:noFill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en-US" sz="1920" b="1" i="1" dirty="0" smtClean="0"/>
                <a:t>Data</a:t>
              </a:r>
              <a:endParaRPr lang="en-US" sz="1920" b="1" i="1" dirty="0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833180" y="3692434"/>
              <a:ext cx="1311641" cy="369332"/>
            </a:xfrm>
            <a:prstGeom prst="rect">
              <a:avLst/>
            </a:prstGeom>
            <a:noFill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en-US" sz="1680" b="1" i="1" dirty="0" smtClean="0"/>
                <a:t>Structured</a:t>
              </a:r>
              <a:endParaRPr lang="en-US" sz="1680" b="1" i="1" dirty="0"/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1833180" y="4419668"/>
              <a:ext cx="1574534" cy="369332"/>
            </a:xfrm>
            <a:prstGeom prst="rect">
              <a:avLst/>
            </a:prstGeom>
            <a:noFill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en-US" sz="1680" b="1" i="1" dirty="0" smtClean="0"/>
                <a:t>Unstructured</a:t>
              </a:r>
              <a:endParaRPr lang="en-US" sz="1680" b="1" i="1" dirty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3142533" y="3692434"/>
              <a:ext cx="1144929" cy="627864"/>
            </a:xfrm>
            <a:prstGeom prst="rect">
              <a:avLst/>
            </a:prstGeom>
            <a:noFill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en-US" sz="1680" i="1" dirty="0" smtClean="0"/>
                <a:t>Database</a:t>
              </a:r>
            </a:p>
            <a:p>
              <a:r>
                <a:rPr lang="en-US" sz="1680" i="1" dirty="0" smtClean="0"/>
                <a:t>Table</a:t>
              </a:r>
              <a:endParaRPr lang="en-US" sz="1680" i="1" dirty="0"/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3142533" y="4419668"/>
              <a:ext cx="1311641" cy="1403461"/>
            </a:xfrm>
            <a:prstGeom prst="rect">
              <a:avLst/>
            </a:prstGeom>
            <a:noFill/>
          </p:spPr>
          <p:txBody>
            <a:bodyPr wrap="none" lIns="109728" tIns="54864" rIns="109728" bIns="54864" rtlCol="0">
              <a:spAutoFit/>
            </a:bodyPr>
            <a:lstStyle/>
            <a:p>
              <a:r>
                <a:rPr lang="en-US" sz="1680" i="1" dirty="0" smtClean="0"/>
                <a:t>Text</a:t>
              </a:r>
            </a:p>
            <a:p>
              <a:r>
                <a:rPr lang="en-US" sz="1680" i="1" dirty="0" smtClean="0"/>
                <a:t>2D pictures</a:t>
              </a:r>
            </a:p>
            <a:p>
              <a:r>
                <a:rPr lang="en-US" sz="1680" i="1" dirty="0" smtClean="0"/>
                <a:t>3D pictures</a:t>
              </a:r>
            </a:p>
            <a:p>
              <a:r>
                <a:rPr lang="en-US" sz="1680" i="1" dirty="0" smtClean="0"/>
                <a:t>Video</a:t>
              </a:r>
            </a:p>
            <a:p>
              <a:r>
                <a:rPr lang="en-US" sz="1680" i="1" dirty="0" smtClean="0"/>
                <a:t>Audio</a:t>
              </a:r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1833180" y="3692434"/>
              <a:ext cx="0" cy="1016429"/>
            </a:xfrm>
            <a:prstGeom prst="line">
              <a:avLst/>
            </a:prstGeom>
            <a:ln w="2286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3142533" y="3692434"/>
              <a:ext cx="0" cy="487599"/>
            </a:xfrm>
            <a:prstGeom prst="line">
              <a:avLst/>
            </a:prstGeom>
            <a:ln w="2286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 flipH="1">
              <a:off x="3142533" y="4419668"/>
              <a:ext cx="0" cy="1169551"/>
            </a:xfrm>
            <a:prstGeom prst="line">
              <a:avLst/>
            </a:prstGeom>
            <a:ln w="2286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/>
          <p:cNvGrpSpPr/>
          <p:nvPr/>
        </p:nvGrpSpPr>
        <p:grpSpPr>
          <a:xfrm>
            <a:off x="5155139" y="3531642"/>
            <a:ext cx="4856662" cy="3276373"/>
            <a:chOff x="5376815" y="3221588"/>
            <a:chExt cx="4856662" cy="3276373"/>
          </a:xfrm>
        </p:grpSpPr>
        <p:pic>
          <p:nvPicPr>
            <p:cNvPr id="220172" name="Picture 12" descr="https://cdn4.iconfinder.com/data/icons/car-silhouettes/1000/city-car-512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" t="17526" r="4507" b="17174"/>
            <a:stretch/>
          </p:blipFill>
          <p:spPr bwMode="auto">
            <a:xfrm flipH="1">
              <a:off x="5391004" y="3373346"/>
              <a:ext cx="1773988" cy="7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174" name="Picture 14" descr="http://cdn.mysitemyway.com/etc-mysitemyway/icons/legacy-previews/icons/glossy-black-icons-transport-travel/038416-glossy-black-icon-transport-travel-transportation-car4.png"/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0" t="25334" r="13558" b="25306"/>
            <a:stretch/>
          </p:blipFill>
          <p:spPr bwMode="auto">
            <a:xfrm>
              <a:off x="6508358" y="4505583"/>
              <a:ext cx="1612901" cy="109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cdn-images-1.medium.com/max/1600/1*SVMH0_mLM9gH3miMPSsAgw.png"/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54" r="82788" b="65443"/>
            <a:stretch/>
          </p:blipFill>
          <p:spPr bwMode="auto">
            <a:xfrm>
              <a:off x="5590571" y="5531442"/>
              <a:ext cx="1297533" cy="62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>
              <a:off x="5376815" y="4331365"/>
              <a:ext cx="1321850" cy="47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176" name="Picture 16" descr="https://cdn4.iconfinder.com/data/icons/car-silhouettes/1000/van-51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 t="15941" r="3776" b="17142"/>
            <a:stretch/>
          </p:blipFill>
          <p:spPr bwMode="auto">
            <a:xfrm flipH="1">
              <a:off x="8772287" y="3987224"/>
              <a:ext cx="1233530" cy="530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178" name="Picture 18" descr="https://cdn4.iconfinder.com/data/icons/car-silhouettes/1000/sportcar-512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" t="21977" r="3240" b="22331"/>
            <a:stretch/>
          </p:blipFill>
          <p:spPr bwMode="auto">
            <a:xfrm>
              <a:off x="8544627" y="3241226"/>
              <a:ext cx="1688850" cy="60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182" name="Picture 22" descr="http://www.bcusedcars.com/starkville/wp-content/uploads/sites/3/2014/10/luxury.png"/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3" t="15715" r="5543" b="14464"/>
            <a:stretch/>
          </p:blipFill>
          <p:spPr bwMode="auto">
            <a:xfrm>
              <a:off x="7329700" y="5567266"/>
              <a:ext cx="2852129" cy="93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184" name="Picture 24" descr="https://image.freepik.com/freie-ikonen/auto-symbol_318-47547.jpg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809" y="3221588"/>
              <a:ext cx="1249467" cy="124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 flipH="1">
              <a:off x="8276979" y="4767263"/>
              <a:ext cx="1846166" cy="660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Gleichschenkliges Dreieck 58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leichschenkliges Dreieck 59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hteck 60"/>
          <p:cNvSpPr/>
          <p:nvPr/>
        </p:nvSpPr>
        <p:spPr>
          <a:xfrm>
            <a:off x="-273814" y="535912"/>
            <a:ext cx="723900" cy="1115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/>
          <p:cNvSpPr/>
          <p:nvPr/>
        </p:nvSpPr>
        <p:spPr>
          <a:xfrm>
            <a:off x="450085" y="624058"/>
            <a:ext cx="450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Supervised Machine Learning</a:t>
            </a:r>
            <a:endParaRPr lang="en-US" b="1" cap="all" dirty="0"/>
          </a:p>
        </p:txBody>
      </p:sp>
      <p:sp>
        <p:nvSpPr>
          <p:cNvPr id="72" name="Rechteck 71"/>
          <p:cNvSpPr/>
          <p:nvPr/>
        </p:nvSpPr>
        <p:spPr>
          <a:xfrm>
            <a:off x="4848868" y="3389977"/>
            <a:ext cx="5281402" cy="354531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450085" y="1038057"/>
            <a:ext cx="7380000" cy="6132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Building a model from an training set in order to make data-driven predictions/decisions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10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61434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6" name="think-cell Folie" r:id="rId5" imgW="532" imgH="530" progId="TCLayout.ActiveDocument.1">
                  <p:embed/>
                </p:oleObj>
              </mc:Choice>
              <mc:Fallback>
                <p:oleObj name="think-cell Folie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4" descr="Bildergebnis für blockchain wallpap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r="516"/>
          <a:stretch/>
        </p:blipFill>
        <p:spPr bwMode="auto">
          <a:xfrm>
            <a:off x="-19050" y="-1"/>
            <a:ext cx="10715625" cy="75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eck 39"/>
          <p:cNvSpPr/>
          <p:nvPr/>
        </p:nvSpPr>
        <p:spPr>
          <a:xfrm>
            <a:off x="-36512" y="0"/>
            <a:ext cx="10693400" cy="75612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ihandform 61"/>
          <p:cNvSpPr/>
          <p:nvPr/>
        </p:nvSpPr>
        <p:spPr>
          <a:xfrm flipH="1">
            <a:off x="450085" y="1853510"/>
            <a:ext cx="9792463" cy="5136591"/>
          </a:xfrm>
          <a:custGeom>
            <a:avLst/>
            <a:gdLst>
              <a:gd name="connsiteX0" fmla="*/ 7422893 w 9792463"/>
              <a:gd name="connsiteY0" fmla="*/ 0 h 5430892"/>
              <a:gd name="connsiteX1" fmla="*/ 4989207 w 9792463"/>
              <a:gd name="connsiteY1" fmla="*/ 0 h 5430892"/>
              <a:gd name="connsiteX2" fmla="*/ 4765406 w 9792463"/>
              <a:gd name="connsiteY2" fmla="*/ 1201743 h 5430892"/>
              <a:gd name="connsiteX3" fmla="*/ 0 w 9792463"/>
              <a:gd name="connsiteY3" fmla="*/ 1201743 h 5430892"/>
              <a:gd name="connsiteX4" fmla="*/ 0 w 9792463"/>
              <a:gd name="connsiteY4" fmla="*/ 5430892 h 5430892"/>
              <a:gd name="connsiteX5" fmla="*/ 9792463 w 9792463"/>
              <a:gd name="connsiteY5" fmla="*/ 5430892 h 5430892"/>
              <a:gd name="connsiteX6" fmla="*/ 9792463 w 9792463"/>
              <a:gd name="connsiteY6" fmla="*/ 1201743 h 5430892"/>
              <a:gd name="connsiteX7" fmla="*/ 7199092 w 9792463"/>
              <a:gd name="connsiteY7" fmla="*/ 1201743 h 543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92463" h="5430892">
                <a:moveTo>
                  <a:pt x="7422893" y="0"/>
                </a:moveTo>
                <a:lnTo>
                  <a:pt x="4989207" y="0"/>
                </a:lnTo>
                <a:lnTo>
                  <a:pt x="4765406" y="1201743"/>
                </a:lnTo>
                <a:lnTo>
                  <a:pt x="0" y="1201743"/>
                </a:lnTo>
                <a:lnTo>
                  <a:pt x="0" y="5430892"/>
                </a:lnTo>
                <a:lnTo>
                  <a:pt x="9792463" y="5430892"/>
                </a:lnTo>
                <a:lnTo>
                  <a:pt x="9792463" y="1201743"/>
                </a:lnTo>
                <a:lnTo>
                  <a:pt x="7199092" y="1201743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arallelogramm 10"/>
          <p:cNvSpPr/>
          <p:nvPr/>
        </p:nvSpPr>
        <p:spPr>
          <a:xfrm flipH="1">
            <a:off x="459947" y="1853511"/>
            <a:ext cx="2484000" cy="1079347"/>
          </a:xfrm>
          <a:custGeom>
            <a:avLst/>
            <a:gdLst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318993 w 2520000"/>
              <a:gd name="connsiteY3" fmla="*/ 1079347 h 1079347"/>
              <a:gd name="connsiteX4" fmla="*/ 0 w 2520000"/>
              <a:gd name="connsiteY4" fmla="*/ 1079347 h 1079347"/>
              <a:gd name="connsiteX0" fmla="*/ 0 w 2520000"/>
              <a:gd name="connsiteY0" fmla="*/ 1079347 h 1079347"/>
              <a:gd name="connsiteX1" fmla="*/ 201007 w 2520000"/>
              <a:gd name="connsiteY1" fmla="*/ 0 h 1079347"/>
              <a:gd name="connsiteX2" fmla="*/ 2520000 w 2520000"/>
              <a:gd name="connsiteY2" fmla="*/ 0 h 1079347"/>
              <a:gd name="connsiteX3" fmla="*/ 2515639 w 2520000"/>
              <a:gd name="connsiteY3" fmla="*/ 1079347 h 1079347"/>
              <a:gd name="connsiteX4" fmla="*/ 0 w 2520000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079347">
                <a:moveTo>
                  <a:pt x="0" y="1079347"/>
                </a:moveTo>
                <a:lnTo>
                  <a:pt x="201007" y="0"/>
                </a:lnTo>
                <a:lnTo>
                  <a:pt x="2520000" y="0"/>
                </a:lnTo>
                <a:cubicBezTo>
                  <a:pt x="2518546" y="359782"/>
                  <a:pt x="2517093" y="719565"/>
                  <a:pt x="2515639" y="1079347"/>
                </a:cubicBezTo>
                <a:lnTo>
                  <a:pt x="0" y="1079347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2" name="Parallelogramm 11"/>
          <p:cNvSpPr/>
          <p:nvPr/>
        </p:nvSpPr>
        <p:spPr>
          <a:xfrm flipH="1">
            <a:off x="2892815" y="1853511"/>
            <a:ext cx="2484000" cy="1079347"/>
          </a:xfrm>
          <a:prstGeom prst="parallelogram">
            <a:avLst>
              <a:gd name="adj" fmla="val 18623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13" name="Parallelogramm 12"/>
          <p:cNvSpPr/>
          <p:nvPr/>
        </p:nvSpPr>
        <p:spPr>
          <a:xfrm flipH="1">
            <a:off x="5325683" y="1853511"/>
            <a:ext cx="2484000" cy="1079347"/>
          </a:xfrm>
          <a:prstGeom prst="parallelogram">
            <a:avLst>
              <a:gd name="adj" fmla="val 18623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4" name="Parallelogramm 13"/>
          <p:cNvSpPr/>
          <p:nvPr/>
        </p:nvSpPr>
        <p:spPr>
          <a:xfrm flipH="1">
            <a:off x="7758550" y="1853511"/>
            <a:ext cx="2489471" cy="1079347"/>
          </a:xfrm>
          <a:custGeom>
            <a:avLst/>
            <a:gdLst>
              <a:gd name="connsiteX0" fmla="*/ 0 w 2484000"/>
              <a:gd name="connsiteY0" fmla="*/ 1079347 h 1079347"/>
              <a:gd name="connsiteX1" fmla="*/ 201007 w 2484000"/>
              <a:gd name="connsiteY1" fmla="*/ 0 h 1079347"/>
              <a:gd name="connsiteX2" fmla="*/ 2484000 w 2484000"/>
              <a:gd name="connsiteY2" fmla="*/ 0 h 1079347"/>
              <a:gd name="connsiteX3" fmla="*/ 2282993 w 2484000"/>
              <a:gd name="connsiteY3" fmla="*/ 1079347 h 1079347"/>
              <a:gd name="connsiteX4" fmla="*/ 0 w 2484000"/>
              <a:gd name="connsiteY4" fmla="*/ 1079347 h 1079347"/>
              <a:gd name="connsiteX0" fmla="*/ 5471 w 2489471"/>
              <a:gd name="connsiteY0" fmla="*/ 1079347 h 1079347"/>
              <a:gd name="connsiteX1" fmla="*/ 0 w 2489471"/>
              <a:gd name="connsiteY1" fmla="*/ 0 h 1079347"/>
              <a:gd name="connsiteX2" fmla="*/ 2489471 w 2489471"/>
              <a:gd name="connsiteY2" fmla="*/ 0 h 1079347"/>
              <a:gd name="connsiteX3" fmla="*/ 2288464 w 2489471"/>
              <a:gd name="connsiteY3" fmla="*/ 1079347 h 1079347"/>
              <a:gd name="connsiteX4" fmla="*/ 5471 w 2489471"/>
              <a:gd name="connsiteY4" fmla="*/ 1079347 h 107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471" h="1079347">
                <a:moveTo>
                  <a:pt x="5471" y="1079347"/>
                </a:moveTo>
                <a:cubicBezTo>
                  <a:pt x="3647" y="719565"/>
                  <a:pt x="1824" y="359782"/>
                  <a:pt x="0" y="0"/>
                </a:cubicBezTo>
                <a:lnTo>
                  <a:pt x="2489471" y="0"/>
                </a:lnTo>
                <a:lnTo>
                  <a:pt x="2288464" y="1079347"/>
                </a:lnTo>
                <a:lnTo>
                  <a:pt x="5471" y="1079347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600" b="1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5249363" y="1853511"/>
            <a:ext cx="236847" cy="120174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5482616" y="3055254"/>
            <a:ext cx="476540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3129662" y="2594304"/>
            <a:ext cx="20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Feature extraction</a:t>
            </a:r>
            <a:endParaRPr lang="en-US" sz="1600" b="1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5526691" y="2594304"/>
            <a:ext cx="211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Classification</a:t>
            </a:r>
            <a:endParaRPr lang="en-US" sz="1600" b="1" i="1" dirty="0"/>
          </a:p>
        </p:txBody>
      </p:sp>
      <p:sp>
        <p:nvSpPr>
          <p:cNvPr id="36" name="Textfeld 35"/>
          <p:cNvSpPr txBox="1"/>
          <p:nvPr/>
        </p:nvSpPr>
        <p:spPr>
          <a:xfrm>
            <a:off x="7959559" y="2594304"/>
            <a:ext cx="2282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Output</a:t>
            </a:r>
            <a:endParaRPr lang="en-US" sz="1600" b="1" i="1" dirty="0"/>
          </a:p>
        </p:txBody>
      </p:sp>
      <p:pic>
        <p:nvPicPr>
          <p:cNvPr id="37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 t="13662" r="26001" b="61578"/>
          <a:stretch/>
        </p:blipFill>
        <p:spPr bwMode="auto">
          <a:xfrm>
            <a:off x="5978664" y="1975250"/>
            <a:ext cx="1178037" cy="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214" r="61581" b="61578"/>
          <a:stretch/>
        </p:blipFill>
        <p:spPr bwMode="auto">
          <a:xfrm>
            <a:off x="3800290" y="1908043"/>
            <a:ext cx="669049" cy="7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cdn-images-1.medium.com/max/1600/1*SVMH0_mLM9gH3miMPSsAgw.pn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r="82788" b="65443"/>
          <a:stretch/>
        </p:blipFill>
        <p:spPr bwMode="auto">
          <a:xfrm>
            <a:off x="997993" y="1950858"/>
            <a:ext cx="1297533" cy="6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Gerader Verbinder 28"/>
          <p:cNvCxnSpPr/>
          <p:nvPr/>
        </p:nvCxnSpPr>
        <p:spPr>
          <a:xfrm>
            <a:off x="2819657" y="1853511"/>
            <a:ext cx="236847" cy="1201743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>
            <a:off x="459947" y="3055254"/>
            <a:ext cx="2596557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1585338" y="4224323"/>
            <a:ext cx="1069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Shapes</a:t>
            </a:r>
          </a:p>
          <a:p>
            <a:r>
              <a:rPr lang="en-US" dirty="0" smtClean="0"/>
              <a:t>Values</a:t>
            </a:r>
          </a:p>
          <a:p>
            <a:r>
              <a:rPr lang="en-US" dirty="0" smtClean="0"/>
              <a:t>Colors</a:t>
            </a:r>
            <a:endParaRPr lang="en-US" dirty="0"/>
          </a:p>
        </p:txBody>
      </p:sp>
      <p:grpSp>
        <p:nvGrpSpPr>
          <p:cNvPr id="41" name="Gruppieren 40"/>
          <p:cNvGrpSpPr/>
          <p:nvPr/>
        </p:nvGrpSpPr>
        <p:grpSpPr>
          <a:xfrm>
            <a:off x="8440129" y="1846327"/>
            <a:ext cx="1321850" cy="710949"/>
            <a:chOff x="8440129" y="1527820"/>
            <a:chExt cx="1321850" cy="710949"/>
          </a:xfrm>
        </p:grpSpPr>
        <p:pic>
          <p:nvPicPr>
            <p:cNvPr id="42" name="Picture 2" descr="https://cdn4.iconfinder.com/data/icons/car-silhouettes/1000/sed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" t="23728" r="4419" b="21801"/>
            <a:stretch/>
          </p:blipFill>
          <p:spPr bwMode="auto">
            <a:xfrm>
              <a:off x="8440129" y="1766054"/>
              <a:ext cx="1321850" cy="47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feld 42"/>
            <p:cNvSpPr txBox="1"/>
            <p:nvPr/>
          </p:nvSpPr>
          <p:spPr>
            <a:xfrm rot="600000">
              <a:off x="9155655" y="1527820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</a:rPr>
                <a:t>?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Gleichschenkliges Dreieck 54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leichschenkliges Dreieck 73"/>
          <p:cNvSpPr/>
          <p:nvPr/>
        </p:nvSpPr>
        <p:spPr>
          <a:xfrm>
            <a:off x="1421855" y="3561185"/>
            <a:ext cx="304800" cy="21340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leichschenkliges Dreieck 74"/>
          <p:cNvSpPr/>
          <p:nvPr/>
        </p:nvSpPr>
        <p:spPr>
          <a:xfrm>
            <a:off x="1421855" y="3561185"/>
            <a:ext cx="304800" cy="21340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hteck 75"/>
          <p:cNvSpPr/>
          <p:nvPr/>
        </p:nvSpPr>
        <p:spPr>
          <a:xfrm>
            <a:off x="1572638" y="3649330"/>
            <a:ext cx="4896000" cy="41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Definition of relevant features</a:t>
            </a:r>
            <a:endParaRPr lang="en-US" b="1" cap="all" dirty="0"/>
          </a:p>
        </p:txBody>
      </p:sp>
      <p:sp>
        <p:nvSpPr>
          <p:cNvPr id="77" name="Rechteck 76"/>
          <p:cNvSpPr/>
          <p:nvPr/>
        </p:nvSpPr>
        <p:spPr>
          <a:xfrm>
            <a:off x="1032638" y="3561185"/>
            <a:ext cx="540000" cy="502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cap="all" dirty="0">
              <a:solidFill>
                <a:schemeClr val="accent6"/>
              </a:solidFill>
            </a:endParaRPr>
          </a:p>
        </p:txBody>
      </p:sp>
      <p:grpSp>
        <p:nvGrpSpPr>
          <p:cNvPr id="78" name="Gruppieren 77"/>
          <p:cNvGrpSpPr/>
          <p:nvPr/>
        </p:nvGrpSpPr>
        <p:grpSpPr>
          <a:xfrm>
            <a:off x="1032638" y="5546760"/>
            <a:ext cx="7776000" cy="502145"/>
            <a:chOff x="459948" y="4741806"/>
            <a:chExt cx="7776000" cy="502145"/>
          </a:xfrm>
        </p:grpSpPr>
        <p:sp>
          <p:nvSpPr>
            <p:cNvPr id="79" name="Gleichschenkliges Dreieck 78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Gleichschenkliges Dreieck 79"/>
            <p:cNvSpPr/>
            <p:nvPr/>
          </p:nvSpPr>
          <p:spPr>
            <a:xfrm>
              <a:off x="849165" y="4741806"/>
              <a:ext cx="304800" cy="2134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hteck 80"/>
            <p:cNvSpPr/>
            <p:nvPr/>
          </p:nvSpPr>
          <p:spPr>
            <a:xfrm>
              <a:off x="999948" y="4829951"/>
              <a:ext cx="7236000" cy="41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all" dirty="0" smtClean="0"/>
                <a:t>Develop individual feature recognition method</a:t>
              </a:r>
              <a:endParaRPr lang="en-US" b="1" cap="all" dirty="0"/>
            </a:p>
          </p:txBody>
        </p:sp>
        <p:sp>
          <p:nvSpPr>
            <p:cNvPr id="82" name="Rechteck 81"/>
            <p:cNvSpPr/>
            <p:nvPr/>
          </p:nvSpPr>
          <p:spPr>
            <a:xfrm>
              <a:off x="459948" y="4741806"/>
              <a:ext cx="540000" cy="502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cap="all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16" name="Gerader Verbinder 15"/>
          <p:cNvCxnSpPr/>
          <p:nvPr/>
        </p:nvCxnSpPr>
        <p:spPr>
          <a:xfrm>
            <a:off x="1585338" y="3885530"/>
            <a:ext cx="0" cy="13544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uppieren 19"/>
          <p:cNvGrpSpPr>
            <a:grpSpLocks/>
          </p:cNvGrpSpPr>
          <p:nvPr/>
        </p:nvGrpSpPr>
        <p:grpSpPr>
          <a:xfrm>
            <a:off x="6965855" y="4649561"/>
            <a:ext cx="2451323" cy="628650"/>
            <a:chOff x="2295526" y="-931105"/>
            <a:chExt cx="4902647" cy="1257300"/>
          </a:xfrm>
        </p:grpSpPr>
        <p:pic>
          <p:nvPicPr>
            <p:cNvPr id="221209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2295526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3531808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4742690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5" descr="http://www.rainers-modellbau.at/sites/default/files/category/icon_wheel.png"/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8" t="18082" r="17399" b="15918"/>
            <a:stretch/>
          </p:blipFill>
          <p:spPr bwMode="auto">
            <a:xfrm>
              <a:off x="5953573" y="-931105"/>
              <a:ext cx="124460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pieren 24"/>
          <p:cNvGrpSpPr/>
          <p:nvPr/>
        </p:nvGrpSpPr>
        <p:grpSpPr>
          <a:xfrm>
            <a:off x="7223335" y="3798494"/>
            <a:ext cx="1936362" cy="758086"/>
            <a:chOff x="7223335" y="3535604"/>
            <a:chExt cx="1936362" cy="758086"/>
          </a:xfrm>
        </p:grpSpPr>
        <p:pic>
          <p:nvPicPr>
            <p:cNvPr id="49" name="Picture 20" descr="https://upload.wikimedia.org/wikipedia/commons/thumb/1/12/Sinnbild_PKW.svg/2000px-Sinnbild_PKW.svg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335" y="3535604"/>
              <a:ext cx="1936362" cy="75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rapezoid 23"/>
            <p:cNvSpPr/>
            <p:nvPr/>
          </p:nvSpPr>
          <p:spPr>
            <a:xfrm>
              <a:off x="7804920" y="3614327"/>
              <a:ext cx="1137467" cy="251634"/>
            </a:xfrm>
            <a:prstGeom prst="trapezoid">
              <a:avLst>
                <a:gd name="adj" fmla="val 83041"/>
              </a:avLst>
            </a:prstGeom>
            <a:solidFill>
              <a:srgbClr val="CD5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rapezoid 95"/>
            <p:cNvSpPr/>
            <p:nvPr/>
          </p:nvSpPr>
          <p:spPr>
            <a:xfrm>
              <a:off x="7277101" y="3881469"/>
              <a:ext cx="1823954" cy="251634"/>
            </a:xfrm>
            <a:prstGeom prst="trapezoid">
              <a:avLst>
                <a:gd name="adj" fmla="val 83041"/>
              </a:avLst>
            </a:prstGeom>
            <a:solidFill>
              <a:srgbClr val="CD5C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hteck 20"/>
          <p:cNvSpPr/>
          <p:nvPr/>
        </p:nvSpPr>
        <p:spPr>
          <a:xfrm>
            <a:off x="6795813" y="3642426"/>
            <a:ext cx="2651847" cy="181025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leichschenkliges Dreieck 49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leichschenkliges Dreieck 50"/>
          <p:cNvSpPr/>
          <p:nvPr/>
        </p:nvSpPr>
        <p:spPr>
          <a:xfrm>
            <a:off x="299303" y="535913"/>
            <a:ext cx="304800" cy="21340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450085" y="624058"/>
            <a:ext cx="4500000" cy="41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all" dirty="0" smtClean="0"/>
              <a:t>Supervised Machine Learning</a:t>
            </a:r>
            <a:endParaRPr lang="en-US" b="1" cap="all" dirty="0"/>
          </a:p>
        </p:txBody>
      </p:sp>
      <p:sp>
        <p:nvSpPr>
          <p:cNvPr id="54" name="Rechteck 53"/>
          <p:cNvSpPr/>
          <p:nvPr/>
        </p:nvSpPr>
        <p:spPr>
          <a:xfrm>
            <a:off x="-273814" y="535912"/>
            <a:ext cx="723900" cy="1115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hteck 58"/>
          <p:cNvSpPr/>
          <p:nvPr/>
        </p:nvSpPr>
        <p:spPr>
          <a:xfrm>
            <a:off x="450085" y="1038057"/>
            <a:ext cx="7380000" cy="6132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cap="all" dirty="0" smtClean="0"/>
              <a:t>Building a model from an training set in order to make data-driven predictions/decisions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5717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a2f71a1d-b54e-46cd-8c79-ed376b5aaff3"/>
  <p:tag name="THINKCELLPRESENTATIONDONOTDELETE" val="&lt;?xml version=&quot;1.0&quot; encoding=&quot;UTF-16&quot; standalone=&quot;yes&quot;?&gt;&lt;root reqver=&quot;23045&quot;&gt;&lt;version val=&quot;251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10.xml><?xml version="1.0" encoding="utf-8"?>
<a:theme xmlns:a="http://schemas.openxmlformats.org/drawingml/2006/main" name="9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11.xml><?xml version="1.0" encoding="utf-8"?>
<a:theme xmlns:a="http://schemas.openxmlformats.org/drawingml/2006/main" name="10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12.xml><?xml version="1.0" encoding="utf-8"?>
<a:theme xmlns:a="http://schemas.openxmlformats.org/drawingml/2006/main" name="11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ssmann.pptx" id="{C03C4508-9A09-43CC-8577-FC3A7C1BE50C}" vid="{A6089ECD-C1E0-41AA-B937-16BB090F9DB7}"/>
    </a:ext>
  </a:extLst>
</a:theme>
</file>

<file path=ppt/theme/theme13.xml><?xml version="1.0" encoding="utf-8"?>
<a:theme xmlns:a="http://schemas.openxmlformats.org/drawingml/2006/main" name="12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14.xml><?xml version="1.0" encoding="utf-8"?>
<a:theme xmlns:a="http://schemas.openxmlformats.org/drawingml/2006/main" name="13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1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ssmann.pptx" id="{C03C4508-9A09-43CC-8577-FC3A7C1BE50C}" vid="{A6089ECD-C1E0-41AA-B937-16BB090F9DB7}"/>
    </a:ext>
  </a:extLst>
</a:theme>
</file>

<file path=ppt/theme/theme3.xml><?xml version="1.0" encoding="utf-8"?>
<a:theme xmlns:a="http://schemas.openxmlformats.org/drawingml/2006/main" name="2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ssmann.pptx" id="{C03C4508-9A09-43CC-8577-FC3A7C1BE50C}" vid="{A6089ECD-C1E0-41AA-B937-16BB090F9DB7}"/>
    </a:ext>
  </a:extLst>
</a:theme>
</file>

<file path=ppt/theme/theme4.xml><?xml version="1.0" encoding="utf-8"?>
<a:theme xmlns:a="http://schemas.openxmlformats.org/drawingml/2006/main" name="3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5.xml><?xml version="1.0" encoding="utf-8"?>
<a:theme xmlns:a="http://schemas.openxmlformats.org/drawingml/2006/main" name="4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0E636F91-FB27-47BE-9523-D6B56FD784CC}" vid="{06D78E08-B81E-4AF2-8D7E-A4D7B0BDAE19}"/>
    </a:ext>
  </a:extLst>
</a:theme>
</file>

<file path=ppt/theme/theme6.xml><?xml version="1.0" encoding="utf-8"?>
<a:theme xmlns:a="http://schemas.openxmlformats.org/drawingml/2006/main" name="5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iessmann.pptx" id="{C03C4508-9A09-43CC-8577-FC3A7C1BE50C}" vid="{A6089ECD-C1E0-41AA-B937-16BB090F9DB7}"/>
    </a:ext>
  </a:extLst>
</a:theme>
</file>

<file path=ppt/theme/theme7.xml><?xml version="1.0" encoding="utf-8"?>
<a:theme xmlns:a="http://schemas.openxmlformats.org/drawingml/2006/main" name="6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65CA18A3-CB3B-4080-A4E9-340191AE8FC8}" vid="{890CE60F-F0B0-45E2-8562-7AFFA42B0D18}"/>
    </a:ext>
  </a:extLst>
</a:theme>
</file>

<file path=ppt/theme/theme8.xml><?xml version="1.0" encoding="utf-8"?>
<a:theme xmlns:a="http://schemas.openxmlformats.org/drawingml/2006/main" name="7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65CA18A3-CB3B-4080-A4E9-340191AE8FC8}" vid="{890CE60F-F0B0-45E2-8562-7AFFA42B0D18}"/>
    </a:ext>
  </a:extLst>
</a:theme>
</file>

<file path=ppt/theme/theme9.xml><?xml version="1.0" encoding="utf-8"?>
<a:theme xmlns:a="http://schemas.openxmlformats.org/drawingml/2006/main" name="8_Viessmann Divisionen">
  <a:themeElements>
    <a:clrScheme name="Viessmann">
      <a:dk1>
        <a:sysClr val="windowText" lastClr="000000"/>
      </a:dk1>
      <a:lt1>
        <a:srgbClr val="FFFFFF"/>
      </a:lt1>
      <a:dk2>
        <a:srgbClr val="555555"/>
      </a:dk2>
      <a:lt2>
        <a:srgbClr val="FFFFFF"/>
      </a:lt2>
      <a:accent1>
        <a:srgbClr val="D2D2D2"/>
      </a:accent1>
      <a:accent2>
        <a:srgbClr val="A8A8A8"/>
      </a:accent2>
      <a:accent3>
        <a:srgbClr val="787878"/>
      </a:accent3>
      <a:accent4>
        <a:srgbClr val="555555"/>
      </a:accent4>
      <a:accent5>
        <a:srgbClr val="F5231B"/>
      </a:accent5>
      <a:accent6>
        <a:srgbClr val="FF8B32"/>
      </a:accent6>
      <a:hlink>
        <a:srgbClr val="F5231B"/>
      </a:hlink>
      <a:folHlink>
        <a:srgbClr val="800080"/>
      </a:folHlink>
    </a:clrScheme>
    <a:fontScheme name="Viessmann 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65CA18A3-CB3B-4080-A4E9-340191AE8FC8}" vid="{890CE60F-F0B0-45E2-8562-7AFFA42B0D1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1483</Words>
  <Application>Microsoft Office PowerPoint</Application>
  <PresentationFormat>Benutzerdefiniert</PresentationFormat>
  <Paragraphs>268</Paragraphs>
  <Slides>21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41" baseType="lpstr">
      <vt:lpstr>Arial</vt:lpstr>
      <vt:lpstr>Arial Black</vt:lpstr>
      <vt:lpstr>Calibri</vt:lpstr>
      <vt:lpstr>Noto Sans Symbols</vt:lpstr>
      <vt:lpstr>Wingdings</vt:lpstr>
      <vt:lpstr>Viessmann Divisionen</vt:lpstr>
      <vt:lpstr>1_Viessmann Divisionen</vt:lpstr>
      <vt:lpstr>2_Viessmann Divisionen</vt:lpstr>
      <vt:lpstr>3_Viessmann Divisionen</vt:lpstr>
      <vt:lpstr>4_Viessmann Divisionen</vt:lpstr>
      <vt:lpstr>5_Viessmann Divisionen</vt:lpstr>
      <vt:lpstr>6_Viessmann Divisionen</vt:lpstr>
      <vt:lpstr>7_Viessmann Divisionen</vt:lpstr>
      <vt:lpstr>8_Viessmann Divisionen</vt:lpstr>
      <vt:lpstr>9_Viessmann Divisionen</vt:lpstr>
      <vt:lpstr>10_Viessmann Divisionen</vt:lpstr>
      <vt:lpstr>11_Viessmann Divisionen</vt:lpstr>
      <vt:lpstr>12_Viessmann Divisionen</vt:lpstr>
      <vt:lpstr>13_Viessmann Divisionen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2017-06-19T13:30:37Z</dcterms:created>
  <dcterms:modified xsi:type="dcterms:W3CDTF">2017-10-05T11:53:51Z</dcterms:modified>
</cp:coreProperties>
</file>